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UPINTER AXIS 슬라이드 템플릿 v3.2 · 23장.
쓰는 법
1. 같은 유형의 슬라이드를 복제해 내용만 바꿉니다. 새 슬라이드는 레이아웃(AXIS 표지·간지·본문·마지막 장)에서 고릅니다.
2. 서체는 Pretendard(무료). 없으면 Inter + Noto Sans KR 또는 맑은 고딕으로 대체됩니다.
3. 색은 세 가지: 흰 #FFFFFF · 잉크 #121113 · 버밀리온 #F9431C(큰 글자·면·밑줄·아이콘). 13–17px급 작은 글자는 #DE2F00. 틴트 #FFF7F4 · 회색 #F6F6F6.
4. 강조는 페이지당 한 곳(밑줄·큰 숫자·버튼·채움 아이콘 중 하나). 전면 버밀리온 간지는 문서당 한 번.
5. 아이콘은 icons/png/circle(원형) · vermilion(라인)에서 같은 이름 PNG로 교체합니다.
6. 출고 전: 가장 작은 글자 9pt 이상(발표용 14pt) · 위계 4단 이하 · 강조 한 곳 · 3초 안에 한 문장으로 말할 수 있는가.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3-1.png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4-1.png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5-1.png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6-1.png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8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XIS 표지 · 검정">
    <p:bg>
      <p:bgPr>
        <a:solidFill>
          <a:srgbClr val="1211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nrykang/Documents/Claude/UPINTER Design Guide/brand/logo-horizontal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356616"/>
            <a:ext cx="1426464" cy="274320"/>
          </a:xfrm>
          <a:prstGeom prst="rect">
            <a:avLst/>
          </a:prstGeom>
        </p:spPr>
      </p:pic>
      <p:sp>
        <p:nvSpPr>
          <p:cNvPr id="3" name="Text 0"/>
          <p:cNvSpPr/>
          <p:nvPr>
            <p:ph idx="101" type="title" hasCustomPrompt="1"/>
          </p:nvPr>
        </p:nvSpPr>
        <p:spPr>
          <a:xfrm>
            <a:off x="548640" y="2103120"/>
            <a:ext cx="10515600" cy="16002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9600" b="1" spc="-300" kern="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en-US" sz="9600" b="1" spc="-300" kern="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UPINTER</a:t>
            </a:r>
            <a:endParaRPr lang="en-US" sz="96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548640" y="3794760"/>
            <a:ext cx="10058400" cy="4572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2000" dirty="0">
                <a:solidFill>
                  <a:srgbClr val="E6E6E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en-US" sz="2000" dirty="0">
                <a:solidFill>
                  <a:srgbClr val="E6E6E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Global Execution Company</a:t>
            </a:r>
            <a:endParaRPr lang="en-US" sz="2000" dirty="0"/>
          </a:p>
        </p:txBody>
      </p:sp>
      <p:sp>
        <p:nvSpPr>
          <p:cNvPr id="5" name="Text 0"/>
          <p:cNvSpPr/>
          <p:nvPr>
            <p:ph idx="103" type="body" hasCustomPrompt="1"/>
          </p:nvPr>
        </p:nvSpPr>
        <p:spPr>
          <a:xfrm>
            <a:off x="5699455" y="4983480"/>
            <a:ext cx="5943600" cy="7772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lnSpc>
                <a:spcPct val="140000"/>
              </a:lnSpc>
              <a:buNone/>
              <a:defRPr lang="en-US" sz="1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우하단 결론 두 줄. 핵심 구절만 굵게.</a:t>
            </a:r>
            <a:endParaRPr lang="en-US" sz="1200" dirty="0"/>
          </a:p>
        </p:txBody>
      </p:sp>
      <p:sp>
        <p:nvSpPr>
          <p:cNvPr id="6" name="Text 0"/>
          <p:cNvSpPr/>
          <p:nvPr/>
        </p:nvSpPr>
        <p:spPr>
          <a:xfrm>
            <a:off x="548640" y="6272784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www.up-inter.com</a:t>
            </a:r>
            <a:endParaRPr lang="en-US" sz="1100" dirty="0"/>
          </a:p>
        </p:txBody>
      </p:sp>
      <p:sp>
        <p:nvSpPr>
          <p:cNvPr id="7" name="Text 1"/>
          <p:cNvSpPr/>
          <p:nvPr/>
        </p:nvSpPr>
        <p:spPr>
          <a:xfrm>
            <a:off x="7985455" y="6272784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10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2026 Company Profile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1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XIS 표지 · 제안서">
    <p:bg>
      <p:bgPr>
        <a:solidFill>
          <a:srgbClr val="1211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nrykang/Documents/Claude/UPINTER Design Guide/brand/logo-horizontal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356616"/>
            <a:ext cx="1426464" cy="274320"/>
          </a:xfrm>
          <a:prstGeom prst="rect">
            <a:avLst/>
          </a:prstGeom>
        </p:spPr>
      </p:pic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1828800"/>
            <a:ext cx="7315200" cy="2743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spc="150" kern="0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spc="150" kern="0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PROPOSAL FOR</a:t>
            </a:r>
            <a:endParaRPr lang="en-US" sz="1200" dirty="0"/>
          </a:p>
        </p:txBody>
      </p:sp>
      <p:sp>
        <p:nvSpPr>
          <p:cNvPr id="4" name="Text 0"/>
          <p:cNvSpPr/>
          <p:nvPr>
            <p:ph idx="102" type="title" hasCustomPrompt="1"/>
          </p:nvPr>
        </p:nvSpPr>
        <p:spPr>
          <a:xfrm>
            <a:off x="548640" y="2148840"/>
            <a:ext cx="10515600" cy="82296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400" b="1" spc="-100" kern="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400" b="1" spc="-100" kern="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고객사 이름</a:t>
            </a:r>
            <a:endParaRPr lang="en-US" sz="4400" dirty="0"/>
          </a:p>
        </p:txBody>
      </p:sp>
      <p:sp>
        <p:nvSpPr>
          <p:cNvPr id="5" name="Text 0"/>
          <p:cNvSpPr/>
          <p:nvPr>
            <p:ph idx="103" type="body" hasCustomPrompt="1"/>
          </p:nvPr>
        </p:nvSpPr>
        <p:spPr>
          <a:xfrm>
            <a:off x="548640" y="3017520"/>
            <a:ext cx="10515600" cy="5486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2800" dirty="0">
                <a:solidFill>
                  <a:srgbClr val="E6E6E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en-US" sz="2800" dirty="0">
                <a:solidFill>
                  <a:srgbClr val="E6E6E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제안 제목 한 줄</a:t>
            </a:r>
            <a:endParaRPr lang="en-US" sz="2800" dirty="0"/>
          </a:p>
        </p:txBody>
      </p:sp>
      <p:sp>
        <p:nvSpPr>
          <p:cNvPr id="6" name="Text 0"/>
          <p:cNvSpPr/>
          <p:nvPr>
            <p:ph idx="104" type="body" hasCustomPrompt="1"/>
          </p:nvPr>
        </p:nvSpPr>
        <p:spPr>
          <a:xfrm>
            <a:off x="548640" y="3840480"/>
            <a:ext cx="7315200" cy="2743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2026.09 · UPINTER × 고객사</a:t>
            </a:r>
            <a:endParaRPr lang="en-US" sz="1400" dirty="0"/>
          </a:p>
        </p:txBody>
      </p:sp>
      <p:sp>
        <p:nvSpPr>
          <p:cNvPr id="7" name="Text 0"/>
          <p:cNvSpPr/>
          <p:nvPr/>
        </p:nvSpPr>
        <p:spPr>
          <a:xfrm>
            <a:off x="548640" y="6272784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www.up-inter.com</a:t>
            </a:r>
            <a:endParaRPr lang="en-US" sz="1100" dirty="0"/>
          </a:p>
        </p:txBody>
      </p:sp>
      <p:sp>
        <p:nvSpPr>
          <p:cNvPr id="8" name="Text 1"/>
          <p:cNvSpPr/>
          <p:nvPr/>
        </p:nvSpPr>
        <p:spPr>
          <a:xfrm>
            <a:off x="7985455" y="6272784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10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2026 Company Profile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1" lang="en-US"/>
              <a:t>1003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XIS 표지 · 버밀리온">
    <p:bg>
      <p:bgPr>
        <a:solidFill>
          <a:srgbClr val="F943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nrykang/Documents/Claude/UPINTER Design Guide/brand/logo-horizontal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356616"/>
            <a:ext cx="1426464" cy="274320"/>
          </a:xfrm>
          <a:prstGeom prst="rect">
            <a:avLst/>
          </a:prstGeom>
        </p:spPr>
      </p:pic>
      <p:sp>
        <p:nvSpPr>
          <p:cNvPr id="3" name="Text 0"/>
          <p:cNvSpPr/>
          <p:nvPr>
            <p:ph idx="101" type="title" hasCustomPrompt="1"/>
          </p:nvPr>
        </p:nvSpPr>
        <p:spPr>
          <a:xfrm>
            <a:off x="548640" y="2103120"/>
            <a:ext cx="10515600" cy="16002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9600" b="1" spc="-300" kern="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en-US" sz="9600" b="1" spc="-300" kern="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GO GLOBAL.</a:t>
            </a:r>
            <a:endParaRPr lang="en-US" sz="96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548640" y="3794760"/>
            <a:ext cx="10058400" cy="4572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20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한국 브랜드의 해외 진출을 직접 실행합니다.</a:t>
            </a:r>
            <a:endParaRPr lang="en-US" sz="2000" dirty="0"/>
          </a:p>
        </p:txBody>
      </p:sp>
      <p:sp>
        <p:nvSpPr>
          <p:cNvPr id="5" name="Text 0"/>
          <p:cNvSpPr/>
          <p:nvPr>
            <p:ph idx="103" type="body" hasCustomPrompt="1"/>
          </p:nvPr>
        </p:nvSpPr>
        <p:spPr>
          <a:xfrm>
            <a:off x="5699455" y="4983480"/>
            <a:ext cx="5943600" cy="7772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lnSpc>
                <a:spcPct val="140000"/>
              </a:lnSpc>
              <a:buNone/>
              <a:defRPr lang="en-US" sz="1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우하단 결론 두 줄. 핵심 구절만 굵게.</a:t>
            </a:r>
            <a:endParaRPr lang="en-US" sz="1200" dirty="0"/>
          </a:p>
        </p:txBody>
      </p:sp>
      <p:sp>
        <p:nvSpPr>
          <p:cNvPr id="6" name="Text 0"/>
          <p:cNvSpPr/>
          <p:nvPr/>
        </p:nvSpPr>
        <p:spPr>
          <a:xfrm>
            <a:off x="548640" y="6272784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E2D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www.up-inter.com</a:t>
            </a:r>
            <a:endParaRPr lang="en-US" sz="1100" dirty="0"/>
          </a:p>
        </p:txBody>
      </p:sp>
      <p:sp>
        <p:nvSpPr>
          <p:cNvPr id="7" name="Text 1"/>
          <p:cNvSpPr/>
          <p:nvPr/>
        </p:nvSpPr>
        <p:spPr>
          <a:xfrm>
            <a:off x="7985455" y="6272784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100" dirty="0">
                <a:solidFill>
                  <a:srgbClr val="FFE2D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2026 Company Profile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1" lang="en-US"/>
              <a:t>1004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XIS 간지 · 검정">
    <p:bg>
      <p:bgPr>
        <a:solidFill>
          <a:srgbClr val="1211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nrykang/Documents/Claude/UPINTER Design Guide/brand/logo-horizontal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356616"/>
            <a:ext cx="1426464" cy="274320"/>
          </a:xfrm>
          <a:prstGeom prst="rect">
            <a:avLst/>
          </a:prstGeom>
        </p:spPr>
      </p:pic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2057400"/>
            <a:ext cx="2743200" cy="4114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20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0N—</a:t>
            </a:r>
            <a:endParaRPr lang="en-US" sz="2000" dirty="0"/>
          </a:p>
        </p:txBody>
      </p:sp>
      <p:sp>
        <p:nvSpPr>
          <p:cNvPr id="4" name="Text 0"/>
          <p:cNvSpPr/>
          <p:nvPr>
            <p:ph idx="102" type="title" hasCustomPrompt="1"/>
          </p:nvPr>
        </p:nvSpPr>
        <p:spPr>
          <a:xfrm>
            <a:off x="548640" y="2423160"/>
            <a:ext cx="10058400" cy="11887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6200" b="1" spc="-220" kern="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en-US" sz="6200" b="1" spc="-220" kern="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</a:t>
            </a:r>
            <a:endParaRPr lang="en-US" sz="6200" dirty="0"/>
          </a:p>
        </p:txBody>
      </p:sp>
      <p:sp>
        <p:nvSpPr>
          <p:cNvPr id="5" name="Text 0"/>
          <p:cNvSpPr/>
          <p:nvPr>
            <p:ph idx="103" type="body" hasCustomPrompt="1"/>
          </p:nvPr>
        </p:nvSpPr>
        <p:spPr>
          <a:xfrm>
            <a:off x="5699455" y="5074920"/>
            <a:ext cx="5943600" cy="7315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en-US" sz="1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한글 두 줄. 핵심 구절만 굵게.</a:t>
            </a:r>
            <a:endParaRPr lang="en-US" sz="1200" dirty="0"/>
          </a:p>
        </p:txBody>
      </p:sp>
      <p:sp>
        <p:nvSpPr>
          <p:cNvPr id="6" name="Text 0"/>
          <p:cNvSpPr/>
          <p:nvPr/>
        </p:nvSpPr>
        <p:spPr>
          <a:xfrm>
            <a:off x="548640" y="6272784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www.up-inter.com</a:t>
            </a:r>
            <a:endParaRPr lang="en-US" sz="1100" dirty="0"/>
          </a:p>
        </p:txBody>
      </p:sp>
      <p:sp>
        <p:nvSpPr>
          <p:cNvPr id="7" name="Text 1"/>
          <p:cNvSpPr/>
          <p:nvPr/>
        </p:nvSpPr>
        <p:spPr>
          <a:xfrm>
            <a:off x="7985455" y="6272784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10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2026 Company Profile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1" lang="en-US"/>
              <a:t>1005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XIS 간지 · 버밀리온">
    <p:bg>
      <p:bgPr>
        <a:solidFill>
          <a:srgbClr val="F943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nrykang/Documents/Claude/UPINTER Design Guide/brand/logo-horizontal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356616"/>
            <a:ext cx="1426464" cy="274320"/>
          </a:xfrm>
          <a:prstGeom prst="rect">
            <a:avLst/>
          </a:prstGeom>
        </p:spPr>
      </p:pic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2057400"/>
            <a:ext cx="2743200" cy="4114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20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0N—</a:t>
            </a:r>
            <a:endParaRPr lang="en-US" sz="2000" dirty="0"/>
          </a:p>
        </p:txBody>
      </p:sp>
      <p:sp>
        <p:nvSpPr>
          <p:cNvPr id="4" name="Text 0"/>
          <p:cNvSpPr/>
          <p:nvPr>
            <p:ph idx="102" type="title" hasCustomPrompt="1"/>
          </p:nvPr>
        </p:nvSpPr>
        <p:spPr>
          <a:xfrm>
            <a:off x="548640" y="2423160"/>
            <a:ext cx="10058400" cy="11887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6200" b="1" spc="-220" kern="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en-US" sz="6200" b="1" spc="-220" kern="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Chapter</a:t>
            </a:r>
            <a:endParaRPr lang="en-US" sz="6200" dirty="0"/>
          </a:p>
        </p:txBody>
      </p:sp>
      <p:sp>
        <p:nvSpPr>
          <p:cNvPr id="5" name="Text 0"/>
          <p:cNvSpPr/>
          <p:nvPr>
            <p:ph idx="103" type="body" hasCustomPrompt="1"/>
          </p:nvPr>
        </p:nvSpPr>
        <p:spPr>
          <a:xfrm>
            <a:off x="5699455" y="5074920"/>
            <a:ext cx="5943600" cy="7315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r" indent="0" marL="0">
              <a:buNone/>
              <a:defRPr lang="en-US" sz="1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한글 두 줄. 핵심 구절만 굵게.</a:t>
            </a:r>
            <a:endParaRPr lang="en-US" sz="1200" dirty="0"/>
          </a:p>
        </p:txBody>
      </p:sp>
      <p:sp>
        <p:nvSpPr>
          <p:cNvPr id="6" name="Text 0"/>
          <p:cNvSpPr/>
          <p:nvPr/>
        </p:nvSpPr>
        <p:spPr>
          <a:xfrm>
            <a:off x="548640" y="6272784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E2D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www.up-inter.com</a:t>
            </a:r>
            <a:endParaRPr lang="en-US" sz="1100" dirty="0"/>
          </a:p>
        </p:txBody>
      </p:sp>
      <p:sp>
        <p:nvSpPr>
          <p:cNvPr id="7" name="Text 1"/>
          <p:cNvSpPr/>
          <p:nvPr/>
        </p:nvSpPr>
        <p:spPr>
          <a:xfrm>
            <a:off x="7985455" y="6272784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100" dirty="0">
                <a:solidFill>
                  <a:srgbClr val="FFE2D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2026 Company Profile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1" lang="en-US"/>
              <a:t>1006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XIS 본문 · 헤드 스택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body" hasCustomPrompt="1"/>
          </p:nvPr>
        </p:nvSpPr>
        <p:spPr>
          <a:xfrm>
            <a:off x="548640" y="365760"/>
            <a:ext cx="7315200" cy="237744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spc="150" kern="0" dirty="0">
                <a:solidFill>
                  <a:srgbClr val="DE2F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spc="150" kern="0" dirty="0">
                <a:solidFill>
                  <a:srgbClr val="DE2F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SECTION · TOPIC</a:t>
            </a:r>
            <a:endParaRPr lang="en-US" sz="12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621792"/>
            <a:ext cx="8229600" cy="2743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b="1" spc="6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b="1" spc="6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ENGLISH SLOGAN IN ONE LINE.</a:t>
            </a:r>
            <a:endParaRPr lang="en-US" sz="14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548640" y="905256"/>
            <a:ext cx="9601200" cy="2743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1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한글 설명 한두 줄. 60자까지 한 줄.</a:t>
            </a:r>
            <a:endParaRPr lang="en-US" sz="1100" dirty="0"/>
          </a:p>
        </p:txBody>
      </p:sp>
      <p:sp>
        <p:nvSpPr>
          <p:cNvPr id="5" name="Text 0"/>
          <p:cNvSpPr/>
          <p:nvPr/>
        </p:nvSpPr>
        <p:spPr>
          <a:xfrm>
            <a:off x="548640" y="6272784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www.up-inter.com</a:t>
            </a:r>
            <a:endParaRPr lang="en-US" sz="1100" dirty="0"/>
          </a:p>
        </p:txBody>
      </p:sp>
      <p:sp>
        <p:nvSpPr>
          <p:cNvPr id="6" name="Text 1"/>
          <p:cNvSpPr/>
          <p:nvPr/>
        </p:nvSpPr>
        <p:spPr>
          <a:xfrm>
            <a:off x="7985455" y="6272784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2026 Company Profile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12111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1" lang="en-US"/>
              <a:t>1007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XIS 마지막 장">
    <p:bg>
      <p:bgPr>
        <a:solidFill>
          <a:srgbClr val="1211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nrykang/Documents/Claude/UPINTER Design Guide/brand/logo-horizontal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356616"/>
            <a:ext cx="1426464" cy="2743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6272784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www.up-inter.com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7985455" y="6272784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10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2026 Company Profile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1" lang="en-US"/>
              <a:t>1008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1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2.png"/><Relationship Id="rId5" Type="http://schemas.openxmlformats.org/officeDocument/2006/relationships/image" Target="../media/image-13-5.png"/><Relationship Id="rId6" Type="http://schemas.openxmlformats.org/officeDocument/2006/relationships/image" Target="../media/image-13-2.png"/><Relationship Id="rId7" Type="http://schemas.openxmlformats.org/officeDocument/2006/relationships/image" Target="../media/image-13-7.png"/><Relationship Id="rId8" Type="http://schemas.openxmlformats.org/officeDocument/2006/relationships/image" Target="../media/image-13-2.png"/><Relationship Id="rId9" Type="http://schemas.openxmlformats.org/officeDocument/2006/relationships/image" Target="../media/image-13-9.png"/><Relationship Id="rId10" Type="http://schemas.openxmlformats.org/officeDocument/2006/relationships/slideLayout" Target="../slideLayouts/slideLayout7.xml"/><Relationship Id="rId11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1" type="title" hasCustomPrompt="1"/>
          </p:nvPr>
        </p:nvSpPr>
        <p:spPr>
          <a:xfrm>
            <a:off x="548640" y="2103120"/>
            <a:ext cx="1051560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9600" b="1" spc="-300" kern="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UPINTER</a:t>
            </a:r>
            <a:endParaRPr lang="en-US" sz="9600" dirty="0"/>
          </a:p>
        </p:txBody>
      </p:sp>
      <p:sp>
        <p:nvSpPr>
          <p:cNvPr id="3" name="Text 0"/>
          <p:cNvSpPr/>
          <p:nvPr>
            <p:ph idx="102" type="body" hasCustomPrompt="1"/>
          </p:nvPr>
        </p:nvSpPr>
        <p:spPr>
          <a:xfrm>
            <a:off x="548640" y="379476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E6E6E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Global Execution Company</a:t>
            </a:r>
            <a:endParaRPr lang="en-US" sz="2000" dirty="0"/>
          </a:p>
        </p:txBody>
      </p:sp>
      <p:sp>
        <p:nvSpPr>
          <p:cNvPr id="4" name="Text 0"/>
          <p:cNvSpPr/>
          <p:nvPr>
            <p:ph idx="103" type="body" hasCustomPrompt="1"/>
          </p:nvPr>
        </p:nvSpPr>
        <p:spPr>
          <a:xfrm>
            <a:off x="5699455" y="4983480"/>
            <a:ext cx="5943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한국 브랜드의 해외 진출을
</a:t>
            </a:r>
            <a:pPr algn="r" indent="0" marL="0">
              <a:lnSpc>
                <a:spcPct val="14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직접 실행합니다.</a:t>
            </a:r>
            <a:endParaRPr lang="en-US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1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body" hasCustomPrompt="1"/>
          </p:nvPr>
        </p:nvSpPr>
        <p:spPr>
          <a:xfrm>
            <a:off x="548640" y="36576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DE2F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CONTENTS</a:t>
            </a:r>
            <a:endParaRPr lang="en-US" sz="12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62179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spc="6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WHAT WE DO, HOW WE DO IT.</a:t>
            </a:r>
            <a:endParaRPr lang="en-US" sz="14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548640" y="905256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이 소개서는 다섯 장으로 구성됩니다.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1417320"/>
            <a:ext cx="44805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3600" b="1" spc="-6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무엇을, 어떻게, </a:t>
            </a:r>
            <a:pPr indent="0" marL="0">
              <a:lnSpc>
                <a:spcPct val="112000"/>
              </a:lnSpc>
              <a:buNone/>
            </a:pPr>
            <a:r>
              <a:rPr lang="en-US" sz="3600" b="1" u="heavy" spc="-60" kern="0" dirty="0">
                <a:solidFill>
                  <a:srgbClr val="121113"/>
                </a:solidFill>
                <a:uFill>
                  <a:solidFill>
                    <a:srgbClr val="F9431C"/>
                  </a:solidFill>
                </a:u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얼마나</a:t>
            </a:r>
            <a:pPr indent="0" marL="0">
              <a:lnSpc>
                <a:spcPct val="112000"/>
              </a:lnSpc>
              <a:buNone/>
            </a:pPr>
            <a:r>
              <a:rPr lang="en-US" sz="3600" b="1" spc="-6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.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548640" y="2788920"/>
            <a:ext cx="42062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5000"/>
              </a:lnSpc>
              <a:buNone/>
            </a:pPr>
            <a:r>
              <a:rPr lang="en-US" sz="12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마케팅으로 수요를 만들고, 세일즈로 거래에 연결하고, 데이터와 AX로 다음 실행을 더 정확하게 만듭니다.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349240" y="1490472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035040" y="141732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Marketing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035040" y="1746504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콘텐츠 · KOL · 현지 채널로 수요를 만듭니다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820095" y="1490472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349240" y="2203704"/>
            <a:ext cx="6293815" cy="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49240" y="2386584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035040" y="2313432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Sales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035040" y="2642616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바이어 · 리테일 · 라이브 커머스로 거래에 연결합니다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0820095" y="2386584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09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349240" y="3099816"/>
            <a:ext cx="6293815" cy="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49240" y="3282696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035040" y="3209544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Data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035040" y="3538728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측정하고 분석해 다음 실행을 정확하게 만듭니다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10820095" y="3282696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13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5349240" y="3995928"/>
            <a:ext cx="6293815" cy="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349240" y="4178808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035040" y="4105656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AX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035040" y="443484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진단 → PoC → 확장 → 운영으로 조직을 바꿉니다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820095" y="4178808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17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5349240" y="4892040"/>
            <a:ext cx="6293815" cy="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349240" y="50749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05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6035040" y="5001768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What's Next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6035040" y="5330952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검증된 파트너와 다음 시장으로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10820095" y="5074920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21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5349240" y="5788152"/>
            <a:ext cx="6293815" cy="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12111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1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body" hasCustomPrompt="1"/>
          </p:nvPr>
        </p:nvSpPr>
        <p:spPr>
          <a:xfrm>
            <a:off x="548640" y="36576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DE2F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GLOBAL EXECUTION COMPANY</a:t>
            </a:r>
            <a:endParaRPr lang="en-US" sz="12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62179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spc="6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WE BUILD THE ROUTE TO MARKET.</a:t>
            </a:r>
            <a:endParaRPr lang="en-US" sz="14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548640" y="905256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전략을 제안하는 회사가 아니라, 시장에서 직접 파는 회사입니다.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1417320"/>
            <a:ext cx="44805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3200" b="1" spc="-6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한국 브랜드를
</a:t>
            </a:r>
            <a:pPr indent="0" marL="0">
              <a:lnSpc>
                <a:spcPct val="112000"/>
              </a:lnSpc>
              <a:buNone/>
            </a:pPr>
            <a:r>
              <a:rPr lang="en-US" sz="3200" b="1" u="heavy" spc="-60" kern="0" dirty="0">
                <a:solidFill>
                  <a:srgbClr val="121113"/>
                </a:solidFill>
                <a:uFill>
                  <a:solidFill>
                    <a:srgbClr val="F9431C"/>
                  </a:solidFill>
                </a:u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세계 시장</a:t>
            </a:r>
            <a:pPr indent="0" marL="0">
              <a:lnSpc>
                <a:spcPct val="112000"/>
              </a:lnSpc>
              <a:buNone/>
            </a:pPr>
            <a:r>
              <a:rPr lang="en-US" sz="3200" b="1" spc="-6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에 놓습니다.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548640" y="3063240"/>
            <a:ext cx="42062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5000"/>
              </a:lnSpc>
              <a:buNone/>
            </a:pPr>
            <a:r>
              <a:rPr lang="en-US" sz="12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마케팅으로 수요를 만들고, 세일즈로 거래에 연결하고, 데이터로 다음 실행을 더 정확하게 만듭니다.</a:t>
            </a:r>
            <a:endParaRPr lang="en-US" sz="1200" dirty="0"/>
          </a:p>
          <a:p>
            <a:pPr indent="0" marL="0">
              <a:lnSpc>
                <a:spcPct val="145000"/>
              </a:lnSpc>
              <a:buNone/>
            </a:pPr>
            <a:endParaRPr lang="en-US" sz="1200" dirty="0"/>
          </a:p>
          <a:p>
            <a:pPr indent="0" marL="0">
              <a:lnSpc>
                <a:spcPct val="145000"/>
              </a:lnSpc>
              <a:buNone/>
            </a:pPr>
            <a:r>
              <a:rPr lang="en-US" sz="12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중국 · 일본 · 대만 · 동남아 네 시장에서 파트너 브랜드 120+와 함께 팝업, 라이브, 바이어 미팅을 직접 운영합니다.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349240" y="1417320"/>
            <a:ext cx="6293815" cy="4636008"/>
          </a:xfrm>
          <a:prstGeom prst="roundRect">
            <a:avLst>
              <a:gd name="adj" fmla="val 3156"/>
            </a:avLst>
          </a:prstGeom>
          <a:solidFill>
            <a:srgbClr val="F6F6F6"/>
          </a:solidFill>
          <a:ln w="12700">
            <a:solidFill>
              <a:srgbClr val="F6F6F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349240" y="1417320"/>
            <a:ext cx="6293815" cy="46360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IMAGE / CHART · 우 7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12111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1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body" hasCustomPrompt="1"/>
          </p:nvPr>
        </p:nvSpPr>
        <p:spPr>
          <a:xfrm>
            <a:off x="548640" y="36576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DE2F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OUR SALES APPROACH</a:t>
            </a:r>
            <a:endParaRPr lang="en-US" sz="12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62179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spc="6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ONE MARKET, DIFFERENT ROUTES.</a:t>
            </a:r>
            <a:endParaRPr lang="en-US" sz="14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548640" y="905256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시장과 브랜드에 따라 가장 적합한 세일즈 경로를 설계합니다.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141732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600" b="1" spc="-6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하나의 시장, </a:t>
            </a:r>
            <a:pPr indent="0" marL="0">
              <a:lnSpc>
                <a:spcPct val="112000"/>
              </a:lnSpc>
              <a:buNone/>
            </a:pPr>
            <a:r>
              <a:rPr lang="en-US" sz="2600" b="1" u="heavy" spc="-60" kern="0" dirty="0">
                <a:solidFill>
                  <a:srgbClr val="121113"/>
                </a:solidFill>
                <a:uFill>
                  <a:solidFill>
                    <a:srgbClr val="F9431C"/>
                  </a:solidFill>
                </a:u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다른 경로</a:t>
            </a:r>
            <a:pPr indent="0" marL="0">
              <a:lnSpc>
                <a:spcPct val="112000"/>
              </a:lnSpc>
              <a:buNone/>
            </a:pPr>
            <a:r>
              <a:rPr lang="en-US" sz="2600" b="1" spc="-6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.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548640" y="2194560"/>
            <a:ext cx="3545738" cy="3858768"/>
          </a:xfrm>
          <a:prstGeom prst="roundRect">
            <a:avLst>
              <a:gd name="adj" fmla="val 4126"/>
            </a:avLst>
          </a:prstGeom>
          <a:solidFill>
            <a:srgbClr val="FFF7F4"/>
          </a:solidFill>
          <a:ln w="12700">
            <a:solidFill>
              <a:srgbClr val="FFF7F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2560320"/>
            <a:ext cx="354573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548640" y="3017520"/>
            <a:ext cx="354573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spc="5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MARKET ENTRY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2184349" y="3401568"/>
            <a:ext cx="274320" cy="0"/>
          </a:xfrm>
          <a:prstGeom prst="line">
            <a:avLst/>
          </a:prstGeom>
          <a:noFill/>
          <a:ln w="25400">
            <a:solidFill>
              <a:srgbClr val="F9431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3566160"/>
            <a:ext cx="354573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POP-UP · LIVE · EVENT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1498549" y="3840480"/>
            <a:ext cx="1645920" cy="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77240" y="4023360"/>
            <a:ext cx="3088538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현지 소비자 반응을 팝업과 라이브로 먼저 검증합니다.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22978" y="2194560"/>
            <a:ext cx="3545738" cy="3858768"/>
          </a:xfrm>
          <a:prstGeom prst="roundRect">
            <a:avLst>
              <a:gd name="adj" fmla="val 4126"/>
            </a:avLst>
          </a:prstGeom>
          <a:solidFill>
            <a:srgbClr val="F6F6F6"/>
          </a:solidFill>
          <a:ln w="12700">
            <a:solidFill>
              <a:srgbClr val="F6F6F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322978" y="2560320"/>
            <a:ext cx="354573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4322978" y="3017520"/>
            <a:ext cx="354573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spc="5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SALES CONNECTION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5958688" y="3401568"/>
            <a:ext cx="274320" cy="0"/>
          </a:xfrm>
          <a:prstGeom prst="line">
            <a:avLst/>
          </a:prstGeom>
          <a:noFill/>
          <a:ln w="25400">
            <a:solidFill>
              <a:srgbClr val="F9431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322978" y="3566160"/>
            <a:ext cx="354573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BUYER · RETAIL · DISTRIBUTOR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5272888" y="3840480"/>
            <a:ext cx="1645920" cy="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51578" y="4023360"/>
            <a:ext cx="3088538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바이어 미팅과 리테일 입점으로 거래를 만듭니다.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8097317" y="2194560"/>
            <a:ext cx="3545738" cy="3858768"/>
          </a:xfrm>
          <a:prstGeom prst="roundRect">
            <a:avLst>
              <a:gd name="adj" fmla="val 4126"/>
            </a:avLst>
          </a:prstGeom>
          <a:solidFill>
            <a:srgbClr val="FFF7F4"/>
          </a:solidFill>
          <a:ln w="12700">
            <a:solidFill>
              <a:srgbClr val="FFF7F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097317" y="2560320"/>
            <a:ext cx="354573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8097317" y="3017520"/>
            <a:ext cx="354573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spc="5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MARKET EXPANSION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9733026" y="3401568"/>
            <a:ext cx="274320" cy="0"/>
          </a:xfrm>
          <a:prstGeom prst="line">
            <a:avLst/>
          </a:prstGeom>
          <a:noFill/>
          <a:ln w="25400">
            <a:solidFill>
              <a:srgbClr val="F9431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097317" y="3566160"/>
            <a:ext cx="354573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CHANNEL · KOL · DATA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9047226" y="3840480"/>
            <a:ext cx="1645920" cy="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325917" y="4023360"/>
            <a:ext cx="3088538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검증된 채널을 넓히고 데이터로 다음 실행을 정합니다.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12111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1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body" hasCustomPrompt="1"/>
          </p:nvPr>
        </p:nvSpPr>
        <p:spPr>
          <a:xfrm>
            <a:off x="548640" y="36576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DE2F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AX DELIVERY MODEL</a:t>
            </a:r>
            <a:endParaRPr lang="en-US" sz="12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62179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spc="6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작게 검증하고, 성과부터 확장합니다.</a:t>
            </a:r>
            <a:endParaRPr lang="en-US" sz="14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548640" y="905256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진단과 PoC로 우선 과제를 검증하고, 성과가 확인된 업무부터 조직과 시스템 전반으로 확장합니다.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1737360"/>
            <a:ext cx="1853123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en-US" sz="950" dirty="0"/>
          </a:p>
        </p:txBody>
      </p:sp>
      <p:pic>
        <p:nvPicPr>
          <p:cNvPr id="6" name="Image 0" descr="/Users/henrykang/Documents/Claude/UPINTER Design Guide/icons/png/circle/diagnos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8002" y="2029968"/>
            <a:ext cx="914400" cy="9144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48640" y="3063240"/>
            <a:ext cx="185312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b="1" spc="3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DIAGNOSE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8640" y="3337560"/>
            <a:ext cx="185312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현장 진단</a:t>
            </a:r>
            <a:endParaRPr lang="en-US" sz="1000" dirty="0"/>
          </a:p>
        </p:txBody>
      </p:sp>
      <p:pic>
        <p:nvPicPr>
          <p:cNvPr id="9" name="Image 1" descr="/Users/henrykang/Documents/Claude/UPINTER Design Guide/icons/png/vermilion/arrow-r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2347" y="2359152"/>
            <a:ext cx="256032" cy="25603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858963" y="1737360"/>
            <a:ext cx="1853123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en-US" sz="950" dirty="0"/>
          </a:p>
        </p:txBody>
      </p:sp>
      <p:pic>
        <p:nvPicPr>
          <p:cNvPr id="11" name="Image 2" descr="/Users/henrykang/Documents/Claude/UPINTER Design Guide/icons/png/circle/prioritiz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8325" y="2029968"/>
            <a:ext cx="914400" cy="91440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2858963" y="3063240"/>
            <a:ext cx="185312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b="1" spc="3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PRIORITIZE</a:t>
            </a:r>
            <a:endParaRPr lang="en-US" sz="1100" dirty="0"/>
          </a:p>
        </p:txBody>
      </p:sp>
      <p:sp>
        <p:nvSpPr>
          <p:cNvPr id="13" name="Text 8"/>
          <p:cNvSpPr/>
          <p:nvPr/>
        </p:nvSpPr>
        <p:spPr>
          <a:xfrm>
            <a:off x="2858963" y="3337560"/>
            <a:ext cx="185312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과제 · KPI 설계</a:t>
            </a:r>
            <a:endParaRPr lang="en-US" sz="1000" dirty="0"/>
          </a:p>
        </p:txBody>
      </p:sp>
      <p:pic>
        <p:nvPicPr>
          <p:cNvPr id="14" name="Image 3" descr="/Users/henrykang/Documents/Claude/UPINTER Design Guide/icons/png/vermilion/arrow-righ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2670" y="2359152"/>
            <a:ext cx="256032" cy="256032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5169286" y="1737360"/>
            <a:ext cx="1853123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en-US" sz="950" dirty="0"/>
          </a:p>
        </p:txBody>
      </p:sp>
      <p:pic>
        <p:nvPicPr>
          <p:cNvPr id="16" name="Image 4" descr="/Users/henrykang/Documents/Claude/UPINTER Design Guide/icons/png/circle/pilo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8648" y="2029968"/>
            <a:ext cx="914400" cy="914400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5169286" y="3063240"/>
            <a:ext cx="185312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b="1" spc="3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PILOT</a:t>
            </a:r>
            <a:endParaRPr lang="en-US" sz="1100" dirty="0"/>
          </a:p>
        </p:txBody>
      </p:sp>
      <p:sp>
        <p:nvSpPr>
          <p:cNvPr id="18" name="Text 11"/>
          <p:cNvSpPr/>
          <p:nvPr/>
        </p:nvSpPr>
        <p:spPr>
          <a:xfrm>
            <a:off x="5169286" y="3337560"/>
            <a:ext cx="185312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PoC 검증</a:t>
            </a:r>
            <a:endParaRPr lang="en-US" sz="1000" dirty="0"/>
          </a:p>
        </p:txBody>
      </p:sp>
      <p:pic>
        <p:nvPicPr>
          <p:cNvPr id="19" name="Image 5" descr="/Users/henrykang/Documents/Claude/UPINTER Design Guide/icons/png/vermilion/arrow-right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22993" y="2359152"/>
            <a:ext cx="256032" cy="256032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7479609" y="1737360"/>
            <a:ext cx="1853123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</a:t>
            </a:r>
            <a:endParaRPr lang="en-US" sz="950" dirty="0"/>
          </a:p>
        </p:txBody>
      </p:sp>
      <p:pic>
        <p:nvPicPr>
          <p:cNvPr id="21" name="Image 6" descr="/Users/henrykang/Documents/Claude/UPINTER Design Guide/icons/png/circle/scal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48971" y="2029968"/>
            <a:ext cx="914400" cy="914400"/>
          </a:xfrm>
          <a:prstGeom prst="rect">
            <a:avLst/>
          </a:prstGeom>
        </p:spPr>
      </p:pic>
      <p:sp>
        <p:nvSpPr>
          <p:cNvPr id="22" name="Text 13"/>
          <p:cNvSpPr/>
          <p:nvPr/>
        </p:nvSpPr>
        <p:spPr>
          <a:xfrm>
            <a:off x="7479609" y="3063240"/>
            <a:ext cx="185312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b="1" spc="3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SCALE</a:t>
            </a:r>
            <a:endParaRPr lang="en-US" sz="1100" dirty="0"/>
          </a:p>
        </p:txBody>
      </p:sp>
      <p:sp>
        <p:nvSpPr>
          <p:cNvPr id="23" name="Text 14"/>
          <p:cNvSpPr/>
          <p:nvPr/>
        </p:nvSpPr>
        <p:spPr>
          <a:xfrm>
            <a:off x="7479609" y="3337560"/>
            <a:ext cx="185312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조직 · 시스템 확장</a:t>
            </a:r>
            <a:endParaRPr lang="en-US" sz="1000" dirty="0"/>
          </a:p>
        </p:txBody>
      </p:sp>
      <p:pic>
        <p:nvPicPr>
          <p:cNvPr id="24" name="Image 7" descr="/Users/henrykang/Documents/Claude/UPINTER Design Guide/icons/png/vermilion/arrow-right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33316" y="2359152"/>
            <a:ext cx="256032" cy="256032"/>
          </a:xfrm>
          <a:prstGeom prst="rect">
            <a:avLst/>
          </a:prstGeom>
        </p:spPr>
      </p:pic>
      <p:sp>
        <p:nvSpPr>
          <p:cNvPr id="25" name="Text 15"/>
          <p:cNvSpPr/>
          <p:nvPr/>
        </p:nvSpPr>
        <p:spPr>
          <a:xfrm>
            <a:off x="9789932" y="1737360"/>
            <a:ext cx="1853123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05</a:t>
            </a:r>
            <a:endParaRPr lang="en-US" sz="950" dirty="0"/>
          </a:p>
        </p:txBody>
      </p:sp>
      <p:pic>
        <p:nvPicPr>
          <p:cNvPr id="26" name="Image 8" descr="/Users/henrykang/Documents/Claude/UPINTER Design Guide/icons/png/circle/operate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59294" y="2029968"/>
            <a:ext cx="914400" cy="914400"/>
          </a:xfrm>
          <a:prstGeom prst="rect">
            <a:avLst/>
          </a:prstGeom>
        </p:spPr>
      </p:pic>
      <p:sp>
        <p:nvSpPr>
          <p:cNvPr id="27" name="Text 16"/>
          <p:cNvSpPr/>
          <p:nvPr/>
        </p:nvSpPr>
        <p:spPr>
          <a:xfrm>
            <a:off x="9789932" y="3063240"/>
            <a:ext cx="185312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b="1" spc="3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OPERATE</a:t>
            </a:r>
            <a:endParaRPr lang="en-US" sz="1100" dirty="0"/>
          </a:p>
        </p:txBody>
      </p:sp>
      <p:sp>
        <p:nvSpPr>
          <p:cNvPr id="28" name="Text 17"/>
          <p:cNvSpPr/>
          <p:nvPr/>
        </p:nvSpPr>
        <p:spPr>
          <a:xfrm>
            <a:off x="9789932" y="3337560"/>
            <a:ext cx="1853123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운영 · 고도화</a:t>
            </a:r>
            <a:endParaRPr lang="en-US" sz="1000" dirty="0"/>
          </a:p>
        </p:txBody>
      </p:sp>
      <p:sp>
        <p:nvSpPr>
          <p:cNvPr id="29" name="Shape 18"/>
          <p:cNvSpPr/>
          <p:nvPr/>
        </p:nvSpPr>
        <p:spPr>
          <a:xfrm>
            <a:off x="548640" y="4617720"/>
            <a:ext cx="11094415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F9431C"/>
            </a:solidFill>
            <a:prstDash val="solid"/>
          </a:ln>
        </p:spPr>
      </p:sp>
      <p:sp>
        <p:nvSpPr>
          <p:cNvPr id="30" name="Text 19"/>
          <p:cNvSpPr/>
          <p:nvPr/>
        </p:nvSpPr>
        <p:spPr>
          <a:xfrm>
            <a:off x="548640" y="4617720"/>
            <a:ext cx="11094415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AX LOOP. </a:t>
            </a:r>
            <a:pPr algn="ctr" indent="0" marL="0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운영 성과가 다음 진단이 됩니다.</a:t>
            </a:r>
            <a:endParaRPr lang="en-US" sz="14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진단 → 우선순위 → PoC → 확장 → 운영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12111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1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body" hasCustomPrompt="1"/>
          </p:nvPr>
        </p:nvSpPr>
        <p:spPr>
          <a:xfrm>
            <a:off x="548640" y="36576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DE2F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GLOBAL SALES CASE 01</a:t>
            </a:r>
            <a:endParaRPr lang="en-US" sz="12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62179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spc="6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JAPAN POP-UP STORE</a:t>
            </a:r>
            <a:endParaRPr lang="en-US" sz="14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548640" y="905256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Tokyo market entry — a pop-up becomes a market test.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3433572" cy="3931920"/>
          </a:xfrm>
          <a:prstGeom prst="roundRect">
            <a:avLst>
              <a:gd name="adj" fmla="val 2130"/>
            </a:avLst>
          </a:prstGeom>
          <a:solidFill>
            <a:srgbClr val="F6F6F6"/>
          </a:solidFill>
          <a:ln w="12700">
            <a:solidFill>
              <a:srgbClr val="F6F6F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417320"/>
            <a:ext cx="3433572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PHOTO · 매장 전경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4091940" y="1417320"/>
            <a:ext cx="1716786" cy="1911096"/>
          </a:xfrm>
          <a:prstGeom prst="roundRect">
            <a:avLst>
              <a:gd name="adj" fmla="val 4261"/>
            </a:avLst>
          </a:prstGeom>
          <a:solidFill>
            <a:srgbClr val="F6F6F6"/>
          </a:solidFill>
          <a:ln w="12700">
            <a:solidFill>
              <a:srgbClr val="F6F6F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091940" y="1417320"/>
            <a:ext cx="1716786" cy="1911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PHOTO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5918454" y="1417320"/>
            <a:ext cx="1716786" cy="1911096"/>
          </a:xfrm>
          <a:prstGeom prst="roundRect">
            <a:avLst>
              <a:gd name="adj" fmla="val 4261"/>
            </a:avLst>
          </a:prstGeom>
          <a:solidFill>
            <a:srgbClr val="F6F6F6"/>
          </a:solidFill>
          <a:ln w="12700">
            <a:solidFill>
              <a:srgbClr val="F6F6F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918454" y="1417320"/>
            <a:ext cx="1716786" cy="1911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PHOTO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4091940" y="3438144"/>
            <a:ext cx="1716786" cy="1911096"/>
          </a:xfrm>
          <a:prstGeom prst="roundRect">
            <a:avLst>
              <a:gd name="adj" fmla="val 4261"/>
            </a:avLst>
          </a:prstGeom>
          <a:solidFill>
            <a:srgbClr val="F6F6F6"/>
          </a:solidFill>
          <a:ln w="12700">
            <a:solidFill>
              <a:srgbClr val="F6F6F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091940" y="3438144"/>
            <a:ext cx="1716786" cy="1911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PHOTO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5918454" y="3438144"/>
            <a:ext cx="1716786" cy="1911096"/>
          </a:xfrm>
          <a:prstGeom prst="roundRect">
            <a:avLst>
              <a:gd name="adj" fmla="val 4261"/>
            </a:avLst>
          </a:prstGeom>
          <a:solidFill>
            <a:srgbClr val="F6F6F6"/>
          </a:solidFill>
          <a:ln w="12700">
            <a:solidFill>
              <a:srgbClr val="F6F6F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918454" y="3438144"/>
            <a:ext cx="1716786" cy="1911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PHOTO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48640" y="5486400"/>
            <a:ext cx="7086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B6B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BOHEMSEO × NUBIAN · SHIBUYA · 2026.03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138160" y="1508760"/>
            <a:ext cx="350489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spc="-60" kern="0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12,600+</a:t>
            </a:r>
            <a:endParaRPr lang="en-US" sz="3000" dirty="0"/>
          </a:p>
        </p:txBody>
      </p:sp>
      <p:sp>
        <p:nvSpPr>
          <p:cNvPr id="17" name="Text 15"/>
          <p:cNvSpPr/>
          <p:nvPr/>
        </p:nvSpPr>
        <p:spPr>
          <a:xfrm>
            <a:off x="8138160" y="2057400"/>
            <a:ext cx="35048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VISITORS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8138160" y="2276856"/>
            <a:ext cx="35048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팝업 3주 누적 방문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8138160" y="2880360"/>
            <a:ext cx="350489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spc="-60" kern="0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KRW 312M+</a:t>
            </a:r>
            <a:endParaRPr lang="en-US" sz="3000" dirty="0"/>
          </a:p>
        </p:txBody>
      </p:sp>
      <p:sp>
        <p:nvSpPr>
          <p:cNvPr id="20" name="Text 18"/>
          <p:cNvSpPr/>
          <p:nvPr/>
        </p:nvSpPr>
        <p:spPr>
          <a:xfrm>
            <a:off x="8138160" y="3429000"/>
            <a:ext cx="35048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SELL-THROUGH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8138160" y="3648456"/>
            <a:ext cx="35048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현장 판매 + 후속 도매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8138160" y="4251960"/>
            <a:ext cx="350489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spc="-6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</a:t>
            </a:r>
            <a:endParaRPr lang="en-US" sz="3000" dirty="0"/>
          </a:p>
        </p:txBody>
      </p:sp>
      <p:sp>
        <p:nvSpPr>
          <p:cNvPr id="23" name="Text 21"/>
          <p:cNvSpPr/>
          <p:nvPr/>
        </p:nvSpPr>
        <p:spPr>
          <a:xfrm>
            <a:off x="8138160" y="4800600"/>
            <a:ext cx="35048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WHOLESALE DEALS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8138160" y="5020056"/>
            <a:ext cx="35048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팝업 후 60일 내 계약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12111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1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body" hasCustomPrompt="1"/>
          </p:nvPr>
        </p:nvSpPr>
        <p:spPr>
          <a:xfrm>
            <a:off x="548640" y="36576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DE2F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SERVICES</a:t>
            </a:r>
            <a:endParaRPr lang="en-US" sz="12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62179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spc="6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FOUR WAYS WE EXECUTE.</a:t>
            </a:r>
            <a:endParaRPr lang="en-US" sz="14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548640" y="905256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전략이 아니라 실행 단위로 계약합니다.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14173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Global market expansion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548640" y="180136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중국 · 일본 · 대만을 넘어 새로운 시장으로 실행 범위 확장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985455" y="1490472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950" b="1" spc="100" kern="0" dirty="0">
                <a:solidFill>
                  <a:srgbClr val="DE2F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CHINA · JAPAN · TAIWAN → NEXT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548640" y="2313432"/>
            <a:ext cx="11094415" cy="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2532888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Content &amp; KOL marketing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548640" y="291693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현지 채널과 KOL로 수요를 만들고 전환까지 측정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7985455" y="2606040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950" b="1" spc="100" kern="0" dirty="0">
                <a:solidFill>
                  <a:srgbClr val="DE2F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DEMAND → CONVERSION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548640" y="3429000"/>
            <a:ext cx="11094415" cy="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3648456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Buyer &amp; retail sales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548640" y="403250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바이어 미팅 · 리테일 입점 · 라이브 커머스 운영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7985455" y="3721608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950" b="1" spc="100" kern="0" dirty="0">
                <a:solidFill>
                  <a:srgbClr val="DE2F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MEETING → CONTRACT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548640" y="4544568"/>
            <a:ext cx="11094415" cy="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4764024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AX advancement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548640" y="514807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데이터 축적을 기반으로 더 정교한 분석 · 자동화 · 의사결정 체계 구축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7985455" y="4837176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950" b="1" spc="100" kern="0" dirty="0">
                <a:solidFill>
                  <a:srgbClr val="DE2F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DATA → INSIGHT → DECISION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548640" y="5660136"/>
            <a:ext cx="11094415" cy="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12111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1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body" hasCustomPrompt="1"/>
          </p:nvPr>
        </p:nvSpPr>
        <p:spPr>
          <a:xfrm>
            <a:off x="548640" y="36576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DE2F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PARTNER BRANDS</a:t>
            </a:r>
            <a:endParaRPr lang="en-US" sz="12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62179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spc="6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82 BRANDS, FOUR MARKETS.</a:t>
            </a:r>
            <a:endParaRPr lang="en-US" sz="14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548640" y="905256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세로 괘선 없음 · 수치는 우측 정렬 · 단위는 열 제목에.</a:t>
            </a:r>
            <a:endParaRPr lang="en-US" sz="110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17320"/>
          <a:ext cx="11094415" cy="914400"/>
        </p:xfrm>
        <a:graphic>
          <a:graphicData uri="http://schemas.openxmlformats.org/drawingml/2006/table">
            <a:tbl>
              <a:tblPr/>
              <a:tblGrid>
                <a:gridCol w="2377440"/>
                <a:gridCol w="1463040"/>
                <a:gridCol w="1463040"/>
                <a:gridCol w="2377440"/>
                <a:gridCol w="1920240"/>
                <a:gridCol w="1493215"/>
              </a:tblGrid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spc="100" kern="0" dirty="0">
                          <a:solidFill>
                            <a:srgbClr val="5F5F5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브랜드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2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spc="100" kern="0" dirty="0">
                          <a:solidFill>
                            <a:srgbClr val="5F5F5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카테고리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2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spc="100" kern="0" dirty="0">
                          <a:solidFill>
                            <a:srgbClr val="5F5F5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시장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2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spc="100" kern="0" dirty="0">
                          <a:solidFill>
                            <a:srgbClr val="5F5F5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채널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2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b="1" spc="100" kern="0" dirty="0">
                          <a:solidFill>
                            <a:srgbClr val="5F5F5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누적 GMV · KRW M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2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950" b="1" spc="100" kern="0" dirty="0">
                          <a:solidFill>
                            <a:srgbClr val="5F5F5F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증감</a:t>
                      </a:r>
                      <a:endParaRPr lang="en-US" sz="95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b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2111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BOHEMSEO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패션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일본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팝업 · 도매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312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+187%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NUBIAN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뷰티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중국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라이브 커머스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1,240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+64%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ANDERSBELL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패션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대만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리테일 입점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860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+41%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CRANK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스포츠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동남아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온라인몰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415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+22%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ANTLER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리빙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일본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바이어 · 도매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270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−6.2%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COVERNAT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패션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중국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팝업 · 온라인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2,050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21113"/>
                          </a:solidFill>
                          <a:latin typeface="Pretendard" pitchFamily="34" charset="0"/>
                          <a:ea typeface="Pretendard" pitchFamily="34" charset="-122"/>
                          <a:cs typeface="Pretendard" pitchFamily="34" charset="-120"/>
                        </a:rPr>
                        <a:t>+38%</a:t>
                      </a:r>
                      <a:endParaRPr lang="en-US" sz="1100" dirty="0">
                        <a:latin typeface="Pretendard" charset="0"/>
                        <a:ea typeface="Pretendard" charset="0"/>
                        <a:cs typeface="Pretendard" charset="0"/>
                      </a:endParaRPr>
                    </a:p>
                  </a:txBody>
                  <a:tcPr marL="0" marR="73152" marT="54864" marB="54864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48640" y="5824728"/>
            <a:ext cx="1109441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6B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단위 · KRW M · 2025.01 – 2026.03 · 예시 데이터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12111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1" lang="en-US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body" hasCustomPrompt="1"/>
          </p:nvPr>
        </p:nvSpPr>
        <p:spPr>
          <a:xfrm>
            <a:off x="548640" y="36576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DE2F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PARTNERS BY MARKET</a:t>
            </a:r>
            <a:endParaRPr lang="en-US" sz="12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62179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spc="6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CHINA LEADS, JAPAN GROWS FASTEST.</a:t>
            </a:r>
            <a:endParaRPr lang="en-US" sz="14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548640" y="905256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단일 계열은 최고값 하나만 버밀리온. 막대 반경 0, 격자는 값 축만, 값은 막대 끝에.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1508760" y="1554480"/>
            <a:ext cx="0" cy="329184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143000" y="491947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6B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3413760" y="1554480"/>
            <a:ext cx="0" cy="329184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048000" y="491947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6B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5318760" y="1554480"/>
            <a:ext cx="0" cy="329184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953000" y="491947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6B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40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7223760" y="1554480"/>
            <a:ext cx="0" cy="329184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58000" y="491947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6B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60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1508760" y="4846320"/>
            <a:ext cx="5715000" cy="0"/>
          </a:xfrm>
          <a:prstGeom prst="line">
            <a:avLst/>
          </a:prstGeom>
          <a:noFill/>
          <a:ln w="12700">
            <a:solidFill>
              <a:srgbClr val="12111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1746504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중국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1508760" y="1728216"/>
            <a:ext cx="4953000" cy="310896"/>
          </a:xfrm>
          <a:prstGeom prst="rect">
            <a:avLst/>
          </a:prstGeom>
          <a:solidFill>
            <a:srgbClr val="F9431C"/>
          </a:solidFill>
          <a:ln w="12700">
            <a:solidFill>
              <a:srgbClr val="F9431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553200" y="1746504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52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48640" y="240487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일본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1508760" y="2386584"/>
            <a:ext cx="2952750" cy="310896"/>
          </a:xfrm>
          <a:prstGeom prst="rect">
            <a:avLst/>
          </a:prstGeom>
          <a:solidFill>
            <a:srgbClr val="7A7A7A"/>
          </a:solidFill>
          <a:ln w="12700">
            <a:solidFill>
              <a:srgbClr val="7A7A7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52950" y="2404872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31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48640" y="30632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대만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1508760" y="3044952"/>
            <a:ext cx="1714500" cy="310896"/>
          </a:xfrm>
          <a:prstGeom prst="rect">
            <a:avLst/>
          </a:prstGeom>
          <a:solidFill>
            <a:srgbClr val="7A7A7A"/>
          </a:solidFill>
          <a:ln w="12700">
            <a:solidFill>
              <a:srgbClr val="7A7A7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314700" y="306324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18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48640" y="372160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동남아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1508760" y="3703320"/>
            <a:ext cx="1333500" cy="310896"/>
          </a:xfrm>
          <a:prstGeom prst="rect">
            <a:avLst/>
          </a:prstGeom>
          <a:solidFill>
            <a:srgbClr val="7A7A7A"/>
          </a:solidFill>
          <a:ln w="12700">
            <a:solidFill>
              <a:srgbClr val="7A7A7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933700" y="3721608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14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548640" y="437997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기타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1508760" y="4361688"/>
            <a:ext cx="476250" cy="310896"/>
          </a:xfrm>
          <a:prstGeom prst="rect">
            <a:avLst/>
          </a:prstGeom>
          <a:solidFill>
            <a:srgbClr val="7A7A7A"/>
          </a:solidFill>
          <a:ln w="12700">
            <a:solidFill>
              <a:srgbClr val="7A7A7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076450" y="437997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5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548640" y="5852160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6B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단위 · 브랜드 수 · 예시 데이터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7955280" y="1508760"/>
            <a:ext cx="3687775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600" b="1" spc="-6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중국 52, </a:t>
            </a:r>
            <a:pPr indent="0" marL="0">
              <a:lnSpc>
                <a:spcPct val="112000"/>
              </a:lnSpc>
              <a:buNone/>
            </a:pPr>
            <a:r>
              <a:rPr lang="en-US" sz="2600" b="1" u="heavy" spc="-60" kern="0" dirty="0">
                <a:solidFill>
                  <a:srgbClr val="121113"/>
                </a:solidFill>
                <a:uFill>
                  <a:solidFill>
                    <a:srgbClr val="F9431C"/>
                  </a:solidFill>
                </a:u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일본 31</a:t>
            </a:r>
            <a:pPr indent="0" marL="0">
              <a:lnSpc>
                <a:spcPct val="112000"/>
              </a:lnSpc>
              <a:buNone/>
            </a:pPr>
            <a:r>
              <a:rPr lang="en-US" sz="2600" b="1" spc="-6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.</a:t>
            </a:r>
            <a:endParaRPr lang="en-US" sz="2600" dirty="0"/>
          </a:p>
        </p:txBody>
      </p:sp>
      <p:sp>
        <p:nvSpPr>
          <p:cNvPr id="31" name="Text 29"/>
          <p:cNvSpPr/>
          <p:nvPr/>
        </p:nvSpPr>
        <p:spPr>
          <a:xfrm>
            <a:off x="7955280" y="2697480"/>
            <a:ext cx="3687775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5000"/>
              </a:lnSpc>
              <a:buNone/>
            </a:pPr>
            <a:r>
              <a:rPr lang="en-US" sz="12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일본은 12개월 새 파트너 수가 두 배로 늘었습니다. 팝업에서 시작한 브랜드의 74%가 도매 계약으로 이어졌습니다.</a:t>
            </a:r>
            <a:endParaRPr lang="en-US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12111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1" lang="en-US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body" hasCustomPrompt="1"/>
          </p:nvPr>
        </p:nvSpPr>
        <p:spPr>
          <a:xfrm>
            <a:off x="548640" y="36576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DE2F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BEFORE · AFTER</a:t>
            </a:r>
            <a:endParaRPr lang="en-US" sz="12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62179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spc="6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FROM PROPOSAL TO EXECUTION.</a:t>
            </a:r>
            <a:endParaRPr lang="en-US" sz="14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548640" y="905256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전략 보고서에서 끝나던 일이 현장의 거래로 바뀝니다.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5396332" cy="4636008"/>
          </a:xfrm>
          <a:prstGeom prst="roundRect">
            <a:avLst>
              <a:gd name="adj" fmla="val 3156"/>
            </a:avLst>
          </a:prstGeom>
          <a:solidFill>
            <a:srgbClr val="F6F6F6"/>
          </a:solidFill>
          <a:ln w="12700">
            <a:solidFill>
              <a:srgbClr val="F6F6F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1783080"/>
            <a:ext cx="46648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6B6B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BEFORE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914400" y="2057400"/>
            <a:ext cx="46648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전략 제안까지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14400" y="2862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6B6B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417320" y="2834640"/>
            <a:ext cx="41618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시장 조사 보고서 납품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914400" y="3566160"/>
            <a:ext cx="4664812" cy="0"/>
          </a:xfrm>
          <a:prstGeom prst="line">
            <a:avLst/>
          </a:prstGeom>
          <a:noFill/>
          <a:ln w="9525">
            <a:solidFill>
              <a:srgbClr val="D9D9D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14400" y="37764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6B6B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417320" y="3749040"/>
            <a:ext cx="41618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현지 파트너는 브랜드가 직접 탐색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914400" y="4480560"/>
            <a:ext cx="4664812" cy="0"/>
          </a:xfrm>
          <a:prstGeom prst="line">
            <a:avLst/>
          </a:prstGeom>
          <a:noFill/>
          <a:ln w="9525">
            <a:solidFill>
              <a:srgbClr val="D9D9D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14400" y="46908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6B6B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417320" y="4663440"/>
            <a:ext cx="41618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성과 측정 없음 · 다음 단계 불명확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914400" y="5394960"/>
            <a:ext cx="4664812" cy="0"/>
          </a:xfrm>
          <a:prstGeom prst="line">
            <a:avLst/>
          </a:prstGeom>
          <a:noFill/>
          <a:ln w="9525">
            <a:solidFill>
              <a:srgbClr val="D9D9D9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46724" y="1417320"/>
            <a:ext cx="5396332" cy="4636008"/>
          </a:xfrm>
          <a:prstGeom prst="roundRect">
            <a:avLst>
              <a:gd name="adj" fmla="val 3156"/>
            </a:avLst>
          </a:prstGeom>
          <a:solidFill>
            <a:srgbClr val="FFF7F4"/>
          </a:solidFill>
          <a:ln w="12700">
            <a:solidFill>
              <a:srgbClr val="FFF7F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612484" y="1783080"/>
            <a:ext cx="46648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DE2F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WITH UPINTER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6612484" y="2057400"/>
            <a:ext cx="46648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시장에서 직접 판매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6612484" y="2862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7115404" y="2834640"/>
            <a:ext cx="41618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팝업 · 라이브 · 바이어 미팅 직접 운영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612484" y="3566160"/>
            <a:ext cx="4664812" cy="0"/>
          </a:xfrm>
          <a:prstGeom prst="line">
            <a:avLst/>
          </a:prstGeom>
          <a:noFill/>
          <a:ln w="9525">
            <a:solidFill>
              <a:srgbClr val="FFD2C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612484" y="37764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7115404" y="3749040"/>
            <a:ext cx="41618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현지 채널 · KOL · 리테일 네트워크 보유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6612484" y="4480560"/>
            <a:ext cx="4664812" cy="0"/>
          </a:xfrm>
          <a:prstGeom prst="line">
            <a:avLst/>
          </a:prstGeom>
          <a:noFill/>
          <a:ln w="9525">
            <a:solidFill>
              <a:srgbClr val="FFD2C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612484" y="46908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7115404" y="4663440"/>
            <a:ext cx="41618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수치로 측정 → 다음 실행으로 연결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6612484" y="5394960"/>
            <a:ext cx="4664812" cy="0"/>
          </a:xfrm>
          <a:prstGeom prst="line">
            <a:avLst/>
          </a:prstGeom>
          <a:noFill/>
          <a:ln w="9525">
            <a:solidFill>
              <a:srgbClr val="FFD2C8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12111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1" lang="en-US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body" hasCustomPrompt="1"/>
          </p:nvPr>
        </p:nvSpPr>
        <p:spPr>
          <a:xfrm>
            <a:off x="548640" y="36576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DE2F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ROADMAP</a:t>
            </a:r>
            <a:endParaRPr lang="en-US" sz="12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62179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spc="6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SIX MONTHS TO FIRST WHOLESALE.</a:t>
            </a:r>
            <a:endParaRPr lang="en-US" sz="14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548640" y="905256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팝업 테스트에서 첫 도매 계약까지의 실행 일정입니다.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8640" y="3429000"/>
            <a:ext cx="10728655" cy="0"/>
          </a:xfrm>
          <a:prstGeom prst="line">
            <a:avLst/>
          </a:prstGeom>
          <a:noFill/>
          <a:ln w="12700">
            <a:solidFill>
              <a:srgbClr val="D9D9D9"/>
            </a:solidFill>
            <a:prstDash val="solid"/>
          </a:ln>
        </p:spPr>
      </p:sp>
      <p:pic>
        <p:nvPicPr>
          <p:cNvPr id="6" name="Image 0" descr="/Users/henrykang/Documents/Claude/UPINTER Design Guide/icons/png/vermilion/arrow-r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50447" y="3282696"/>
            <a:ext cx="292608" cy="292608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271016" y="3328416"/>
            <a:ext cx="201168" cy="201168"/>
          </a:xfrm>
          <a:prstGeom prst="ellipse">
            <a:avLst/>
          </a:prstGeom>
          <a:solidFill>
            <a:srgbClr val="121113"/>
          </a:solidFill>
          <a:ln w="19050">
            <a:solidFill>
              <a:srgbClr val="12111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2743200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2026.03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548640" y="374904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현장 진단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548640" y="4050792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시장 · 채널 · 경쟁 실측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3518840" y="3328416"/>
            <a:ext cx="201168" cy="201168"/>
          </a:xfrm>
          <a:prstGeom prst="ellipse">
            <a:avLst/>
          </a:prstGeom>
          <a:solidFill>
            <a:srgbClr val="121113"/>
          </a:solidFill>
          <a:ln w="19050">
            <a:solidFill>
              <a:srgbClr val="121113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2796464" y="2743200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2026.04</a:t>
            </a:r>
            <a:endParaRPr lang="en-US" sz="950" dirty="0"/>
          </a:p>
        </p:txBody>
      </p:sp>
      <p:sp>
        <p:nvSpPr>
          <p:cNvPr id="13" name="Text 10"/>
          <p:cNvSpPr/>
          <p:nvPr/>
        </p:nvSpPr>
        <p:spPr>
          <a:xfrm>
            <a:off x="2796464" y="374904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팝업 오픈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2796464" y="4050792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시부야 3주 · 라이브 6회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5720944" y="3282696"/>
            <a:ext cx="292608" cy="292608"/>
          </a:xfrm>
          <a:prstGeom prst="ellipse">
            <a:avLst/>
          </a:prstGeom>
          <a:solidFill>
            <a:srgbClr val="FFFFFF"/>
          </a:solidFill>
          <a:ln w="19050">
            <a:solidFill>
              <a:srgbClr val="F9431C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5794096" y="3355848"/>
            <a:ext cx="146304" cy="146304"/>
          </a:xfrm>
          <a:prstGeom prst="ellipse">
            <a:avLst/>
          </a:prstGeom>
          <a:solidFill>
            <a:srgbClr val="F9431C"/>
          </a:solidFill>
          <a:ln w="12700">
            <a:solidFill>
              <a:srgbClr val="F9431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044288" y="4526280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현재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5044288" y="2743200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2026.05</a:t>
            </a:r>
            <a:endParaRPr lang="en-US" sz="950" dirty="0"/>
          </a:p>
        </p:txBody>
      </p:sp>
      <p:sp>
        <p:nvSpPr>
          <p:cNvPr id="19" name="Text 16"/>
          <p:cNvSpPr/>
          <p:nvPr/>
        </p:nvSpPr>
        <p:spPr>
          <a:xfrm>
            <a:off x="5044288" y="374904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바이어 미팅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5044288" y="4050792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도매 · 리테일 12개사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8014487" y="3328416"/>
            <a:ext cx="201168" cy="201168"/>
          </a:xfrm>
          <a:prstGeom prst="ellipse">
            <a:avLst/>
          </a:prstGeom>
          <a:solidFill>
            <a:srgbClr val="FFFFFF"/>
          </a:solidFill>
          <a:ln w="19050">
            <a:solidFill>
              <a:srgbClr val="D9D9D9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292111" y="2743200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2026.06</a:t>
            </a:r>
            <a:endParaRPr lang="en-US" sz="950" dirty="0"/>
          </a:p>
        </p:txBody>
      </p:sp>
      <p:sp>
        <p:nvSpPr>
          <p:cNvPr id="23" name="Text 20"/>
          <p:cNvSpPr/>
          <p:nvPr/>
        </p:nvSpPr>
        <p:spPr>
          <a:xfrm>
            <a:off x="7292111" y="374904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첫 도매 계약</a:t>
            </a:r>
            <a:endParaRPr lang="en-US" sz="1300" dirty="0"/>
          </a:p>
        </p:txBody>
      </p:sp>
      <p:sp>
        <p:nvSpPr>
          <p:cNvPr id="24" name="Text 21"/>
          <p:cNvSpPr/>
          <p:nvPr/>
        </p:nvSpPr>
        <p:spPr>
          <a:xfrm>
            <a:off x="7292111" y="4050792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KRW 312M 규모</a:t>
            </a:r>
            <a:endParaRPr lang="en-US" sz="1000" dirty="0"/>
          </a:p>
        </p:txBody>
      </p:sp>
      <p:sp>
        <p:nvSpPr>
          <p:cNvPr id="25" name="Shape 22"/>
          <p:cNvSpPr/>
          <p:nvPr/>
        </p:nvSpPr>
        <p:spPr>
          <a:xfrm>
            <a:off x="10262311" y="3328416"/>
            <a:ext cx="201168" cy="201168"/>
          </a:xfrm>
          <a:prstGeom prst="ellipse">
            <a:avLst/>
          </a:prstGeom>
          <a:solidFill>
            <a:srgbClr val="FFFFFF"/>
          </a:solidFill>
          <a:ln w="19050">
            <a:solidFill>
              <a:srgbClr val="D9D9D9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9539935" y="2743200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950" b="1" spc="100" kern="0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2026.08</a:t>
            </a:r>
            <a:endParaRPr lang="en-US" sz="950" dirty="0"/>
          </a:p>
        </p:txBody>
      </p:sp>
      <p:sp>
        <p:nvSpPr>
          <p:cNvPr id="27" name="Text 24"/>
          <p:cNvSpPr/>
          <p:nvPr/>
        </p:nvSpPr>
        <p:spPr>
          <a:xfrm>
            <a:off x="9539935" y="374904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채널 확장</a:t>
            </a:r>
            <a:endParaRPr lang="en-US" sz="1300" dirty="0"/>
          </a:p>
        </p:txBody>
      </p:sp>
      <p:sp>
        <p:nvSpPr>
          <p:cNvPr id="28" name="Text 25"/>
          <p:cNvSpPr/>
          <p:nvPr/>
        </p:nvSpPr>
        <p:spPr>
          <a:xfrm>
            <a:off x="9539935" y="4050792"/>
            <a:ext cx="1645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온라인몰 · 2호점 검토</a:t>
            </a:r>
            <a:endParaRPr lang="en-US" sz="1000" dirty="0"/>
          </a:p>
        </p:txBody>
      </p:sp>
      <p:sp>
        <p:nvSpPr>
          <p:cNvPr id="29" name="Text 26"/>
          <p:cNvSpPr/>
          <p:nvPr/>
        </p:nvSpPr>
        <p:spPr>
          <a:xfrm>
            <a:off x="548640" y="5504688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5000"/>
              </a:lnSpc>
              <a:buNone/>
            </a:pPr>
            <a:r>
              <a:rPr lang="en-US" sz="11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일정은 시장 반응에 따라 조정됩니다. 검증되지 않은 단계로는 넘어가지 않습니다.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12111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1" lang="en-US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1" type="body" hasCustomPrompt="1"/>
          </p:nvPr>
        </p:nvSpPr>
        <p:spPr>
          <a:xfrm>
            <a:off x="548640" y="18288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PROPOSAL FOR</a:t>
            </a:r>
            <a:endParaRPr lang="en-US" sz="1200" dirty="0"/>
          </a:p>
        </p:txBody>
      </p:sp>
      <p:sp>
        <p:nvSpPr>
          <p:cNvPr id="3" name="Text 0"/>
          <p:cNvSpPr/>
          <p:nvPr>
            <p:ph idx="102" type="title" hasCustomPrompt="1"/>
          </p:nvPr>
        </p:nvSpPr>
        <p:spPr>
          <a:xfrm>
            <a:off x="548640" y="214884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4400" b="1" spc="-100" kern="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보헴서 BOHEMSEO</a:t>
            </a:r>
            <a:endParaRPr lang="en-US" sz="4400" dirty="0"/>
          </a:p>
        </p:txBody>
      </p:sp>
      <p:sp>
        <p:nvSpPr>
          <p:cNvPr id="4" name="Text 0"/>
          <p:cNvSpPr/>
          <p:nvPr>
            <p:ph idx="103" type="body" hasCustomPrompt="1"/>
          </p:nvPr>
        </p:nvSpPr>
        <p:spPr>
          <a:xfrm>
            <a:off x="548640" y="30175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800" dirty="0">
                <a:solidFill>
                  <a:srgbClr val="E6E6E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일본 시장 진입 실행 제안 — 팝업에서 첫 도매 계약까지</a:t>
            </a:r>
            <a:endParaRPr lang="en-US" sz="2800" dirty="0"/>
          </a:p>
        </p:txBody>
      </p:sp>
      <p:sp>
        <p:nvSpPr>
          <p:cNvPr id="5" name="Text 0"/>
          <p:cNvSpPr/>
          <p:nvPr>
            <p:ph idx="104" type="body" hasCustomPrompt="1"/>
          </p:nvPr>
        </p:nvSpPr>
        <p:spPr>
          <a:xfrm>
            <a:off x="548640" y="38404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2026.09 · UPINTER × BOHEMSEO · 대외비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1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body" hasCustomPrompt="1"/>
          </p:nvPr>
        </p:nvSpPr>
        <p:spPr>
          <a:xfrm>
            <a:off x="548640" y="36576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DE2F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ON SITE</a:t>
            </a:r>
            <a:endParaRPr lang="en-US" sz="12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62179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spc="6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SEOUL POP-UP, DAY 3.</a:t>
            </a:r>
            <a:endParaRPr lang="en-US" sz="14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548640" y="905256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현장 사진은 매장 · 팝업 · 라이브 · 이벤트 · 창고. 스톡 사진은 쓰지 않습니다.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48640" y="1417320"/>
            <a:ext cx="11094415" cy="3977640"/>
          </a:xfrm>
          <a:prstGeom prst="rect">
            <a:avLst/>
          </a:prstGeom>
          <a:solidFill>
            <a:srgbClr val="F6F6F6"/>
          </a:solidFill>
          <a:ln w="12700">
            <a:solidFill>
              <a:srgbClr val="F6F6F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417320"/>
            <a:ext cx="11094415" cy="3977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PHOTO · 1920 × 720 · 반경 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48640" y="5532120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B6B6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BOHEMSEO × NUBIAN · SEOUL · 2026.02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156655" y="5532120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팝업 3일차, 첫 도매 바이어 미팅. 보정 최소, 필터 없음.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12111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1" lang="en-US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body" hasCustomPrompt="1"/>
          </p:nvPr>
        </p:nvSpPr>
        <p:spPr>
          <a:xfrm>
            <a:off x="548640" y="36576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DE2F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KEY MESSAGE</a:t>
            </a:r>
            <a:endParaRPr lang="en-US" sz="12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62179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spc="6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EXECUTION, NOT ADVICE.</a:t>
            </a:r>
            <a:endParaRPr lang="en-US" sz="14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548640" y="905256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한 화면, 한 문장. 강조는 밑줄 한 곳.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2148840"/>
            <a:ext cx="105156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4000" b="1" spc="-10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전략을 제안하는 회사가 아니라,</a:t>
            </a:r>
            <a:endParaRPr lang="en-US" sz="40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4000" b="1" spc="-10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시장에서 </a:t>
            </a:r>
            <a:endParaRPr lang="en-US" sz="40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4000" b="1" u="heavy" spc="-100" kern="0" dirty="0">
                <a:solidFill>
                  <a:srgbClr val="121113"/>
                </a:solidFill>
                <a:uFill>
                  <a:solidFill>
                    <a:srgbClr val="F9431C"/>
                  </a:solidFill>
                </a:u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직접 파는</a:t>
            </a:r>
            <a:pPr indent="0" marL="0">
              <a:lnSpc>
                <a:spcPct val="120000"/>
              </a:lnSpc>
              <a:buNone/>
            </a:pPr>
            <a:r>
              <a:rPr lang="en-US" sz="4000" b="1" spc="-10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회사입니다.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548640" y="434340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5000"/>
              </a:lnSpc>
              <a:buNone/>
            </a:pPr>
            <a:r>
              <a:rPr lang="en-US" sz="14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마케팅으로 수요를 만들고, 세일즈로 거래에 연결하고, 데이터로 다음 실행을 정확하게 만듭니다.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12111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1" lang="en-US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body" hasCustomPrompt="1"/>
          </p:nvPr>
        </p:nvSpPr>
        <p:spPr>
          <a:xfrm>
            <a:off x="548640" y="365760"/>
            <a:ext cx="7315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b="1" spc="150" kern="0" dirty="0">
                <a:solidFill>
                  <a:srgbClr val="DE2F00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KEY TAKEAWAYS</a:t>
            </a:r>
            <a:endParaRPr lang="en-US" sz="1200" dirty="0"/>
          </a:p>
        </p:txBody>
      </p:sp>
      <p:sp>
        <p:nvSpPr>
          <p:cNvPr id="3" name="Text 0"/>
          <p:cNvSpPr/>
          <p:nvPr>
            <p:ph idx="101" type="body" hasCustomPrompt="1"/>
          </p:nvPr>
        </p:nvSpPr>
        <p:spPr>
          <a:xfrm>
            <a:off x="548640" y="62179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spc="6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THREE THINGS TO REMEMBER.</a:t>
            </a:r>
            <a:endParaRPr lang="en-US" sz="1400" dirty="0"/>
          </a:p>
        </p:txBody>
      </p:sp>
      <p:sp>
        <p:nvSpPr>
          <p:cNvPr id="4" name="Text 0"/>
          <p:cNvSpPr/>
          <p:nvPr>
            <p:ph idx="102" type="body" hasCustomPrompt="1"/>
          </p:nvPr>
        </p:nvSpPr>
        <p:spPr>
          <a:xfrm>
            <a:off x="548640" y="905256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결론부터. 수치는 문장 밖으로.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1417320"/>
            <a:ext cx="1005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spc="-60" kern="0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737360" y="1463040"/>
            <a:ext cx="9875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팝업은 시장 테스트다.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737360" y="1920240"/>
            <a:ext cx="9875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3주 팝업 12,600명 방문 → 첫 도매 계약 3건. 반응을 수치로 확인한 뒤에만 다음 단계로 갑니다.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48640" y="2679192"/>
            <a:ext cx="11094415" cy="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2898648"/>
            <a:ext cx="1005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spc="-6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1737360" y="2944368"/>
            <a:ext cx="9875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채널은 이미 열려 있다.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737360" y="3401568"/>
            <a:ext cx="9875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중국 · 일본 · 대만 · 동남아 바이어 · 리테일 · KOL 네트워크를 직접 운영합니다.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48640" y="4160520"/>
            <a:ext cx="11094415" cy="0"/>
          </a:xfrm>
          <a:prstGeom prst="line">
            <a:avLst/>
          </a:prstGeom>
          <a:noFill/>
          <a:ln w="9525">
            <a:solidFill>
              <a:srgbClr val="EBEB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4379976"/>
            <a:ext cx="1005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spc="-60" kern="0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1737360" y="4425696"/>
            <a:ext cx="9875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21113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데이터가 다음 실행을 정한다.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1737360" y="4882896"/>
            <a:ext cx="9875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5F5F5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캠페인 · 판매 · 재고를 한 화면에서 보고, AX로 반복 업무를 자동화합니다.</a:t>
            </a:r>
            <a:endParaRPr lang="en-US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121113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1" lang="en-US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55448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UPINTER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548640" y="2194560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E6E6E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(주)유피인터 · Global Execution Company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2834640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SEOUL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645920" y="281635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서울 성동구 뚝섬로 125, 519호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48640" y="3401568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DAEGU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645920" y="338328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대구 동구 동대구로 465 대구스케일업허브 401호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48640" y="4160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41605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010-0000-0000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48640" y="4489704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E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005840" y="4489704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hello@up-inter.com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48640" y="48188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F9431C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005840" y="48188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www.up-inter.com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766560" y="1417320"/>
            <a:ext cx="4876495" cy="4636008"/>
          </a:xfrm>
          <a:prstGeom prst="roundRect">
            <a:avLst>
              <a:gd name="adj" fmla="val 3156"/>
            </a:avLst>
          </a:prstGeom>
          <a:solidFill>
            <a:srgbClr val="1E1D1F"/>
          </a:solidFill>
          <a:ln w="12700">
            <a:solidFill>
              <a:srgbClr val="1E1D1F"/>
            </a:solidFill>
            <a:prstDash val="solid"/>
          </a:ln>
        </p:spPr>
      </p:sp>
      <p:pic>
        <p:nvPicPr>
          <p:cNvPr id="15" name="Image 0" descr="/Users/henrykang/Documents/Claude/UPINTER Design Guide/templates/assets/map-east-asia-slid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15530" y="1673352"/>
            <a:ext cx="3978554" cy="4123944"/>
          </a:xfrm>
          <a:prstGeom prst="rect">
            <a:avLst/>
          </a:prstGeom>
        </p:spPr>
      </p:pic>
      <p:sp>
        <p:nvSpPr>
          <p:cNvPr id="16" name="Shape 13"/>
          <p:cNvSpPr/>
          <p:nvPr/>
        </p:nvSpPr>
        <p:spPr>
          <a:xfrm>
            <a:off x="7040880" y="5669280"/>
            <a:ext cx="109728" cy="109728"/>
          </a:xfrm>
          <a:prstGeom prst="ellipse">
            <a:avLst/>
          </a:prstGeom>
          <a:solidFill>
            <a:srgbClr val="F9431C"/>
          </a:solidFill>
          <a:ln w="12700">
            <a:solidFill>
              <a:srgbClr val="F9431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205472" y="5596128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E6E6E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사무실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8001000" y="5669280"/>
            <a:ext cx="109728" cy="109728"/>
          </a:xfrm>
          <a:prstGeom prst="ellipse">
            <a:avLst/>
          </a:prstGeom>
          <a:solidFill>
            <a:srgbClr val="1E1D1F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8165592" y="5596128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E6E6E6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시장</a:t>
            </a:r>
            <a:endParaRPr lang="en-US" sz="950" dirty="0"/>
          </a:p>
        </p:txBody>
      </p:sp>
      <p:sp>
        <p:nvSpPr>
          <p:cNvPr id="20" name="Text 17"/>
          <p:cNvSpPr/>
          <p:nvPr/>
        </p:nvSpPr>
        <p:spPr>
          <a:xfrm>
            <a:off x="6766560" y="5596128"/>
            <a:ext cx="46021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95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중국 · 일본 · 대만 · 동남아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1" lang="en-US"/>
              <a:t>23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1" type="title" hasCustomPrompt="1"/>
          </p:nvPr>
        </p:nvSpPr>
        <p:spPr>
          <a:xfrm>
            <a:off x="548640" y="2103120"/>
            <a:ext cx="1051560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9600" b="1" spc="-300" kern="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GO GLOBAL.</a:t>
            </a:r>
            <a:endParaRPr lang="en-US" sz="9600" dirty="0"/>
          </a:p>
        </p:txBody>
      </p:sp>
      <p:sp>
        <p:nvSpPr>
          <p:cNvPr id="3" name="Text 0"/>
          <p:cNvSpPr/>
          <p:nvPr>
            <p:ph idx="102" type="body" hasCustomPrompt="1"/>
          </p:nvPr>
        </p:nvSpPr>
        <p:spPr>
          <a:xfrm>
            <a:off x="548640" y="379476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한국 브랜드의 해외 진출을 직접 실행합니다.</a:t>
            </a:r>
            <a:endParaRPr lang="en-US" sz="2000" dirty="0"/>
          </a:p>
        </p:txBody>
      </p:sp>
      <p:sp>
        <p:nvSpPr>
          <p:cNvPr id="4" name="Text 0"/>
          <p:cNvSpPr/>
          <p:nvPr>
            <p:ph idx="103" type="body" hasCustomPrompt="1"/>
          </p:nvPr>
        </p:nvSpPr>
        <p:spPr>
          <a:xfrm>
            <a:off x="5699455" y="4983480"/>
            <a:ext cx="5943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중국 · 일본 · 대만 · 동남아
</a:t>
            </a:r>
            <a:pPr algn="r" indent="0" marL="0">
              <a:lnSpc>
                <a:spcPct val="14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파트너 브랜드 120+</a:t>
            </a:r>
            <a:endParaRPr lang="en-US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1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1" type="body" hasCustomPrompt="1"/>
          </p:nvPr>
        </p:nvSpPr>
        <p:spPr>
          <a:xfrm>
            <a:off x="548640" y="205740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01—</a:t>
            </a:r>
            <a:endParaRPr lang="en-US" sz="2000" dirty="0"/>
          </a:p>
        </p:txBody>
      </p:sp>
      <p:sp>
        <p:nvSpPr>
          <p:cNvPr id="3" name="Text 0"/>
          <p:cNvSpPr/>
          <p:nvPr>
            <p:ph idx="102" type="title" hasCustomPrompt="1"/>
          </p:nvPr>
        </p:nvSpPr>
        <p:spPr>
          <a:xfrm>
            <a:off x="548640" y="2423160"/>
            <a:ext cx="10058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6200" b="1" spc="-220" kern="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Marketing</a:t>
            </a:r>
            <a:endParaRPr lang="en-US" sz="6200" dirty="0"/>
          </a:p>
        </p:txBody>
      </p:sp>
      <p:sp>
        <p:nvSpPr>
          <p:cNvPr id="4" name="Text 0"/>
          <p:cNvSpPr/>
          <p:nvPr>
            <p:ph idx="103" type="body" hasCustomPrompt="1"/>
          </p:nvPr>
        </p:nvSpPr>
        <p:spPr>
          <a:xfrm>
            <a:off x="5699455" y="5074920"/>
            <a:ext cx="5943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마케팅은 수요를 만듭니다.</a:t>
            </a:r>
            <a:endParaRPr lang="en-US" sz="1200" dirty="0"/>
          </a:p>
          <a:p>
            <a:pPr algn="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콘텐츠 · KOL · 현지 채널로.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5907024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  MARKETING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  SALES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  DATA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  AX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05  WHAT'S NEXT</a:t>
            </a:r>
            <a:pPr indent="0" marL="0">
              <a:buNone/>
            </a:pP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1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1" type="body" hasCustomPrompt="1"/>
          </p:nvPr>
        </p:nvSpPr>
        <p:spPr>
          <a:xfrm>
            <a:off x="548640" y="205740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02—</a:t>
            </a:r>
            <a:endParaRPr lang="en-US" sz="2000" dirty="0"/>
          </a:p>
        </p:txBody>
      </p:sp>
      <p:sp>
        <p:nvSpPr>
          <p:cNvPr id="3" name="Text 0"/>
          <p:cNvSpPr/>
          <p:nvPr>
            <p:ph idx="102" type="title" hasCustomPrompt="1"/>
          </p:nvPr>
        </p:nvSpPr>
        <p:spPr>
          <a:xfrm>
            <a:off x="548640" y="2423160"/>
            <a:ext cx="10058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6200" b="1" spc="-220" kern="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Sales</a:t>
            </a:r>
            <a:endParaRPr lang="en-US" sz="6200" dirty="0"/>
          </a:p>
        </p:txBody>
      </p:sp>
      <p:sp>
        <p:nvSpPr>
          <p:cNvPr id="4" name="Text 0"/>
          <p:cNvSpPr/>
          <p:nvPr>
            <p:ph idx="103" type="body" hasCustomPrompt="1"/>
          </p:nvPr>
        </p:nvSpPr>
        <p:spPr>
          <a:xfrm>
            <a:off x="5699455" y="5074920"/>
            <a:ext cx="5943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세일즈는 거래로 연결합니다.</a:t>
            </a:r>
            <a:endParaRPr lang="en-US" sz="1200" dirty="0"/>
          </a:p>
          <a:p>
            <a:pPr algn="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바이어 · 리테일 · 라이브 커머스.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5907024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  MARKETING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   </a:t>
            </a:r>
            <a:pPr indent="0" marL="0">
              <a:buNone/>
            </a:pPr>
            <a:r>
              <a:rPr lang="en-US" sz="950" b="1" spc="100" kern="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  SALES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  DATA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  AX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05  WHAT'S NEXT</a:t>
            </a:r>
            <a:pPr indent="0" marL="0">
              <a:buNone/>
            </a:pP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1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1" type="body" hasCustomPrompt="1"/>
          </p:nvPr>
        </p:nvSpPr>
        <p:spPr>
          <a:xfrm>
            <a:off x="548640" y="205740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03—</a:t>
            </a:r>
            <a:endParaRPr lang="en-US" sz="2000" dirty="0"/>
          </a:p>
        </p:txBody>
      </p:sp>
      <p:sp>
        <p:nvSpPr>
          <p:cNvPr id="3" name="Text 0"/>
          <p:cNvSpPr/>
          <p:nvPr>
            <p:ph idx="102" type="title" hasCustomPrompt="1"/>
          </p:nvPr>
        </p:nvSpPr>
        <p:spPr>
          <a:xfrm>
            <a:off x="548640" y="2423160"/>
            <a:ext cx="10058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6200" b="1" spc="-220" kern="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Data</a:t>
            </a:r>
            <a:endParaRPr lang="en-US" sz="6200" dirty="0"/>
          </a:p>
        </p:txBody>
      </p:sp>
      <p:sp>
        <p:nvSpPr>
          <p:cNvPr id="4" name="Text 0"/>
          <p:cNvSpPr/>
          <p:nvPr>
            <p:ph idx="103" type="body" hasCustomPrompt="1"/>
          </p:nvPr>
        </p:nvSpPr>
        <p:spPr>
          <a:xfrm>
            <a:off x="5699455" y="5074920"/>
            <a:ext cx="5943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데이터는 다음 실행을 정확하게 만듭니다.</a:t>
            </a:r>
            <a:endParaRPr lang="en-US" sz="1200" dirty="0"/>
          </a:p>
          <a:p>
            <a:pPr algn="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측정 · 분석 · 의사결정.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5907024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  MARKETING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  SALES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   </a:t>
            </a:r>
            <a:pPr indent="0" marL="0">
              <a:buNone/>
            </a:pPr>
            <a:r>
              <a:rPr lang="en-US" sz="950" b="1" spc="100" kern="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  DATA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  AX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05  WHAT'S NEXT</a:t>
            </a:r>
            <a:pPr indent="0" marL="0">
              <a:buNone/>
            </a:pP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1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1" type="body" hasCustomPrompt="1"/>
          </p:nvPr>
        </p:nvSpPr>
        <p:spPr>
          <a:xfrm>
            <a:off x="548640" y="205740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04—</a:t>
            </a:r>
            <a:endParaRPr lang="en-US" sz="2000" dirty="0"/>
          </a:p>
        </p:txBody>
      </p:sp>
      <p:sp>
        <p:nvSpPr>
          <p:cNvPr id="3" name="Text 0"/>
          <p:cNvSpPr/>
          <p:nvPr>
            <p:ph idx="102" type="title" hasCustomPrompt="1"/>
          </p:nvPr>
        </p:nvSpPr>
        <p:spPr>
          <a:xfrm>
            <a:off x="548640" y="2423160"/>
            <a:ext cx="10058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6200" b="1" spc="-220" kern="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AX</a:t>
            </a:r>
            <a:endParaRPr lang="en-US" sz="6200" dirty="0"/>
          </a:p>
        </p:txBody>
      </p:sp>
      <p:sp>
        <p:nvSpPr>
          <p:cNvPr id="4" name="Text 0"/>
          <p:cNvSpPr/>
          <p:nvPr>
            <p:ph idx="103" type="body" hasCustomPrompt="1"/>
          </p:nvPr>
        </p:nvSpPr>
        <p:spPr>
          <a:xfrm>
            <a:off x="5699455" y="5074920"/>
            <a:ext cx="5943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AI로 실행 조직을 바꿉니다.</a:t>
            </a:r>
            <a:endParaRPr lang="en-US" sz="1200" dirty="0"/>
          </a:p>
          <a:p>
            <a:pPr algn="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진단 · PoC · 확장 · 운영.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5907024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  MARKETING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  SALES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  DATA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   </a:t>
            </a:r>
            <a:pPr indent="0" marL="0">
              <a:buNone/>
            </a:pPr>
            <a:r>
              <a:rPr lang="en-US" sz="950" b="1" spc="100" kern="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  AX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05  WHAT'S NEXT</a:t>
            </a:r>
            <a:pPr indent="0" marL="0">
              <a:buNone/>
            </a:pP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1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1" type="body" hasCustomPrompt="1"/>
          </p:nvPr>
        </p:nvSpPr>
        <p:spPr>
          <a:xfrm>
            <a:off x="548640" y="205740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05—</a:t>
            </a:r>
            <a:endParaRPr lang="en-US" sz="2000" dirty="0"/>
          </a:p>
        </p:txBody>
      </p:sp>
      <p:sp>
        <p:nvSpPr>
          <p:cNvPr id="3" name="Text 0"/>
          <p:cNvSpPr/>
          <p:nvPr>
            <p:ph idx="102" type="title" hasCustomPrompt="1"/>
          </p:nvPr>
        </p:nvSpPr>
        <p:spPr>
          <a:xfrm>
            <a:off x="548640" y="2423160"/>
            <a:ext cx="10058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6200" b="1" spc="-220" kern="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What's Next</a:t>
            </a:r>
            <a:endParaRPr lang="en-US" sz="6200" dirty="0"/>
          </a:p>
        </p:txBody>
      </p:sp>
      <p:sp>
        <p:nvSpPr>
          <p:cNvPr id="4" name="Text 0"/>
          <p:cNvSpPr/>
          <p:nvPr>
            <p:ph idx="103" type="body" hasCustomPrompt="1"/>
          </p:nvPr>
        </p:nvSpPr>
        <p:spPr>
          <a:xfrm>
            <a:off x="5699455" y="5074920"/>
            <a:ext cx="5943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검증된 파트너와 다음 시장으로.</a:t>
            </a:r>
            <a:endParaRPr lang="en-US" sz="1200" dirty="0"/>
          </a:p>
          <a:p>
            <a:pPr algn="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중국 · 일본 · 대만 · 동남아.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5907024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  MARKETING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  SALES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  DATA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  AX</a:t>
            </a:r>
            <a:pPr indent="0" marL="0">
              <a:buNone/>
            </a:pPr>
            <a:r>
              <a:rPr lang="en-US" sz="950" spc="100" kern="0" dirty="0">
                <a:solidFill>
                  <a:srgbClr val="9E9E9E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   </a:t>
            </a:r>
            <a:pPr indent="0" marL="0">
              <a:buNone/>
            </a:pPr>
            <a:r>
              <a:rPr lang="en-US" sz="950" b="1" spc="100" kern="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05  WHAT'S NEXT</a:t>
            </a:r>
            <a:pPr indent="0" marL="0">
              <a:buNone/>
            </a:pP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1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1" type="body" hasCustomPrompt="1"/>
          </p:nvPr>
        </p:nvSpPr>
        <p:spPr>
          <a:xfrm>
            <a:off x="548640" y="205740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05—</a:t>
            </a:r>
            <a:endParaRPr lang="en-US" sz="2000" dirty="0"/>
          </a:p>
        </p:txBody>
      </p:sp>
      <p:sp>
        <p:nvSpPr>
          <p:cNvPr id="3" name="Text 0"/>
          <p:cNvSpPr/>
          <p:nvPr>
            <p:ph idx="102" type="title" hasCustomPrompt="1"/>
          </p:nvPr>
        </p:nvSpPr>
        <p:spPr>
          <a:xfrm>
            <a:off x="548640" y="2423160"/>
            <a:ext cx="10058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6200" b="1" spc="-220" kern="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What's Next</a:t>
            </a:r>
            <a:endParaRPr lang="en-US" sz="6200" dirty="0"/>
          </a:p>
        </p:txBody>
      </p:sp>
      <p:sp>
        <p:nvSpPr>
          <p:cNvPr id="4" name="Text 0"/>
          <p:cNvSpPr/>
          <p:nvPr>
            <p:ph idx="103" type="body" hasCustomPrompt="1"/>
          </p:nvPr>
        </p:nvSpPr>
        <p:spPr>
          <a:xfrm>
            <a:off x="5699455" y="5074920"/>
            <a:ext cx="5943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전면 버밀리온은 문서당 한 번.</a:t>
            </a:r>
            <a:endParaRPr lang="en-US" sz="1200" dirty="0"/>
          </a:p>
          <a:p>
            <a:pPr algn="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가장 중요한 장 앞에만.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5907024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spc="100" kern="0" dirty="0">
                <a:solidFill>
                  <a:srgbClr val="FFE2D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01  MARKETING</a:t>
            </a:r>
            <a:pPr indent="0" marL="0">
              <a:buNone/>
            </a:pPr>
            <a:r>
              <a:rPr lang="en-US" sz="950" spc="100" kern="0" dirty="0">
                <a:solidFill>
                  <a:srgbClr val="FFE2D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FFE2D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02  SALES</a:t>
            </a:r>
            <a:pPr indent="0" marL="0">
              <a:buNone/>
            </a:pPr>
            <a:r>
              <a:rPr lang="en-US" sz="950" spc="100" kern="0" dirty="0">
                <a:solidFill>
                  <a:srgbClr val="FFE2D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FFE2D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03  DATA</a:t>
            </a:r>
            <a:pPr indent="0" marL="0">
              <a:buNone/>
            </a:pPr>
            <a:r>
              <a:rPr lang="en-US" sz="950" spc="100" kern="0" dirty="0">
                <a:solidFill>
                  <a:srgbClr val="FFE2D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   </a:t>
            </a:r>
            <a:pPr indent="0" marL="0">
              <a:buNone/>
            </a:pPr>
            <a:r>
              <a:rPr lang="en-US" sz="950" spc="100" kern="0" dirty="0">
                <a:solidFill>
                  <a:srgbClr val="FFE2D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04  AX</a:t>
            </a:r>
            <a:pPr indent="0" marL="0">
              <a:buNone/>
            </a:pPr>
            <a:r>
              <a:rPr lang="en-US" sz="950" spc="100" kern="0" dirty="0">
                <a:solidFill>
                  <a:srgbClr val="FFE2DB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      </a:t>
            </a:r>
            <a:pPr indent="0" marL="0">
              <a:buNone/>
            </a:pPr>
            <a:r>
              <a:rPr lang="en-US" sz="950" b="1" spc="100" kern="0" dirty="0">
                <a:solidFill>
                  <a:srgbClr val="FFFFFF"/>
                </a:solidFill>
                <a:latin typeface="Pretendard" pitchFamily="34" charset="0"/>
                <a:ea typeface="Pretendard" pitchFamily="34" charset="-122"/>
                <a:cs typeface="Pretendard" pitchFamily="34" charset="-120"/>
              </a:rPr>
              <a:t>05  WHAT'S NEXT</a:t>
            </a:r>
            <a:pPr indent="0" marL="0">
              <a:buNone/>
            </a:pP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362895" y="310896"/>
            <a:ext cx="1280160" cy="4114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2300">
                <a:solidFill>
                  <a:srgbClr val="FFFFFF"/>
                </a:solidFill>
                <a:latin typeface="Pretendard"/>
                <a:ea typeface="Pretendard"/>
                <a:cs typeface="Pretendard"/>
              </a:defRPr>
            </a:lvl1pPr>
          </a:lstStyle>
          <a:p>
            <a:pPr algn="r"/>
            <a:fld id="{F7021451-1387-4CA6-816F-3879F97B5CBC}" type="slidenum">
              <a:rPr b="1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UPINTER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UPINTER AXIS Slide Templates</dc:title>
  <dc:subject>AXIS Design System v3.2</dc:subject>
  <dc:creator>UPINTER</dc:creator>
  <cp:lastModifiedBy>UPINTER</cp:lastModifiedBy>
  <cp:revision>1</cp:revision>
  <dcterms:created xsi:type="dcterms:W3CDTF">2026-09-02T11:21:04Z</dcterms:created>
  <dcterms:modified xsi:type="dcterms:W3CDTF">2026-09-02T11:21:04Z</dcterms:modified>
</cp:coreProperties>
</file>