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Google Slides용 · Google Drive에 올린 뒤 "연결 앱 → Google Slides"로 열고 파일 → 사본 만들기. 서체는 Noto Sans KR(Google 기본 제공).
UPINTER AXIS 슬라이드 템플릿 v3.2 · 23장.
쓰는 법
1. 같은 유형의 슬라이드를 복제해 내용만 바꿉니다. 새 슬라이드는 레이아웃(AXIS 표지·간지·본문·마지막 장)에서 고릅니다.
2. 서체는 Pretendard(무료). 없으면 Inter + Noto Sans KR 또는 맑은 고딕으로 대체됩니다.
3. 색은 세 가지: 흰 #FFFFFF · 잉크 #121113 · 버밀리온 #F9431C(큰 글자·면·밑줄·아이콘). 13–17px급 작은 글자는 #DE2F00. 틴트 #FFF7F4 · 회색 #F6F6F6.
4. 강조는 페이지당 한 곳(밑줄·큰 숫자·버튼·채움 아이콘 중 하나). 전면 버밀리온 간지는 문서당 한 번.
5. 아이콘은 icons/png/circle(원형) · vermilion(라인)에서 같은 이름 PNG로 교체합니다.
6. 출고 전: 가장 작은 글자 9pt 이상(발표용 14pt) · 위계 4단 이하 · 강조 한 곳 · 3초 안에 한 문장으로 말할 수 있는가.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표지 · 검정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9600" b="1" spc="-3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UPINTER</a:t>
            </a:r>
            <a:endParaRPr lang="en-US" sz="96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Execution Company</a:t>
            </a:r>
            <a:endParaRPr lang="en-US" sz="20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lnSpc>
                <a:spcPct val="140000"/>
              </a:lnSpc>
              <a:buNone/>
              <a:def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우하단 결론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표지 · 제안서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1828800"/>
            <a:ext cx="73152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spc="15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spc="15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PROPOSAL FOR</a:t>
            </a:r>
            <a:endParaRPr lang="en-US" sz="12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548640" y="2148840"/>
            <a:ext cx="1051560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400" b="1" spc="-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400" b="1" spc="-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고객사 이름</a:t>
            </a:r>
            <a:endParaRPr lang="en-US" sz="44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48640" y="3017520"/>
            <a:ext cx="10515600" cy="5486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80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80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제안 제목 한 줄</a:t>
            </a:r>
            <a:endParaRPr lang="en-US" sz="2800" dirty="0"/>
          </a:p>
        </p:txBody>
      </p:sp>
      <p:sp>
        <p:nvSpPr>
          <p:cNvPr id="6" name="Text 0"/>
          <p:cNvSpPr/>
          <p:nvPr>
            <p:ph idx="104" type="body" hasCustomPrompt="1"/>
          </p:nvPr>
        </p:nvSpPr>
        <p:spPr>
          <a:xfrm>
            <a:off x="548640" y="3840480"/>
            <a:ext cx="73152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2026.09 · UPINTER × 고객사</a:t>
            </a:r>
            <a:endParaRPr lang="en-US" sz="1400" dirty="0"/>
          </a:p>
        </p:txBody>
      </p:sp>
      <p:sp>
        <p:nvSpPr>
          <p:cNvPr id="7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8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표지 · 버밀리온">
    <p:bg>
      <p:bgPr>
        <a:solidFill>
          <a:srgbClr val="F943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9600" b="1" spc="-3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GO GLOBAL.</a:t>
            </a:r>
            <a:endParaRPr lang="en-US" sz="96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 브랜드의 해외 진출을 직접 실행합니다.</a:t>
            </a:r>
            <a:endParaRPr lang="en-US" sz="20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lnSpc>
                <a:spcPct val="140000"/>
              </a:lnSpc>
              <a:buNone/>
              <a:def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우하단 결론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간지 · 검정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0N—</a:t>
            </a:r>
            <a:endParaRPr lang="en-US" sz="20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Chapter</a:t>
            </a:r>
            <a:endParaRPr lang="en-US" sz="62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한글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간지 · 버밀리온">
    <p:bg>
      <p:bgPr>
        <a:solidFill>
          <a:srgbClr val="F943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0N—</a:t>
            </a:r>
            <a:endParaRPr lang="en-US" sz="20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Chapter</a:t>
            </a:r>
            <a:endParaRPr lang="en-US" sz="62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한글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본문 · 헤드 스택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· TOPIC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ENGLISH SLOGAN IN ONE LINE.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한글 설명 한두 줄. 60자까지 한 줄.</a:t>
            </a:r>
            <a:endParaRPr lang="en-US" sz="1100" dirty="0"/>
          </a:p>
        </p:txBody>
      </p:sp>
      <p:sp>
        <p:nvSpPr>
          <p:cNvPr id="5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6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마지막 장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2.png"/><Relationship Id="rId5" Type="http://schemas.openxmlformats.org/officeDocument/2006/relationships/image" Target="../media/image-13-5.png"/><Relationship Id="rId6" Type="http://schemas.openxmlformats.org/officeDocument/2006/relationships/image" Target="../media/image-13-2.png"/><Relationship Id="rId7" Type="http://schemas.openxmlformats.org/officeDocument/2006/relationships/image" Target="../media/image-13-7.png"/><Relationship Id="rId8" Type="http://schemas.openxmlformats.org/officeDocument/2006/relationships/image" Target="../media/image-13-2.png"/><Relationship Id="rId9" Type="http://schemas.openxmlformats.org/officeDocument/2006/relationships/image" Target="../media/image-13-9.png"/><Relationship Id="rId10" Type="http://schemas.openxmlformats.org/officeDocument/2006/relationships/slideLayout" Target="../slideLayouts/slideLayout7.xml"/><Relationship Id="rId11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UPINTER</a:t>
            </a:r>
            <a:endParaRPr lang="en-US" sz="9600" dirty="0"/>
          </a:p>
        </p:txBody>
      </p:sp>
      <p:sp>
        <p:nvSpPr>
          <p:cNvPr id="3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Execution Company</a:t>
            </a:r>
            <a:endParaRPr lang="en-US" sz="20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 브랜드의 해외 진출을
</a:t>
            </a:r>
            <a:pPr algn="r"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직접 실행합니다.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CONTENTS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 WE DO, HOW WE DO IT.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 소개서는 다섯 장으로 구성됩니다.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4480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6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무엇을, 어떻게, </a:t>
            </a:r>
            <a:pPr indent="0" marL="0">
              <a:lnSpc>
                <a:spcPct val="112000"/>
              </a:lnSpc>
              <a:buNone/>
            </a:pPr>
            <a:r>
              <a:rPr lang="en-US" sz="3600" b="1" u="sng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얼마나</a:t>
            </a:r>
            <a:pPr indent="0" marL="0">
              <a:lnSpc>
                <a:spcPct val="112000"/>
              </a:lnSpc>
              <a:buNone/>
            </a:pPr>
            <a:r>
              <a:rPr lang="en-US" sz="36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2788920"/>
            <a:ext cx="4206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마케팅으로 수요를 만들고, 세일즈로 거래에 연결하고, 데이터와 AX로 다음 실행을 더 정확하게 만듭니다.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349240" y="149047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035040" y="14173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Marketing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035040" y="174650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콘텐츠 · KOL · 현지 채널로 수요를 만듭니다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820095" y="149047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349240" y="2203704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49240" y="2386584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035040" y="231343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Sales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035040" y="264261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바이어 · 리테일 · 라이브 커머스로 거래에 연결합니다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820095" y="2386584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09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349240" y="3099816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49240" y="328269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035040" y="3209544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Data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035040" y="3538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측정하고 분석해 다음 실행을 정확하게 만듭니다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0820095" y="3282696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13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349240" y="3995928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349240" y="417880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035040" y="4105656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AX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035040" y="443484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진단 → PoC → 확장 → 운영으로 조직을 바꿉니다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820095" y="417880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17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349240" y="4892040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49240" y="5074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035040" y="500176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What's Next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035040" y="533095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검증된 파트너와 다음 시장으로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0820095" y="507492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21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349240" y="5788152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EXECUTION COMPANY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WE BUILD THE ROUTE TO MARKET.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전략을 제안하는 회사가 아니라, 시장에서 직접 파는 회사입니다.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4480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2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 브랜드를
</a:t>
            </a:r>
            <a:pPr indent="0" marL="0">
              <a:lnSpc>
                <a:spcPct val="112000"/>
              </a:lnSpc>
              <a:buNone/>
            </a:pPr>
            <a:r>
              <a:rPr lang="en-US" sz="3200" b="1" u="sng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세계 시장</a:t>
            </a:r>
            <a:pPr indent="0" marL="0">
              <a:lnSpc>
                <a:spcPct val="112000"/>
              </a:lnSpc>
              <a:buNone/>
            </a:pPr>
            <a:r>
              <a:rPr lang="en-US" sz="32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 놓습니다.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3063240"/>
            <a:ext cx="4206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마케팅으로 수요를 만들고, 세일즈로 거래에 연결하고, 데이터로 다음 실행을 더 정확하게 만듭니다.</a:t>
            </a:r>
            <a:endParaRPr lang="en-US" sz="1200" dirty="0"/>
          </a:p>
          <a:p>
            <a:pPr indent="0" marL="0">
              <a:lnSpc>
                <a:spcPct val="145000"/>
              </a:lnSpc>
              <a:buNone/>
            </a:pPr>
            <a:endParaRPr lang="en-US" sz="12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 · 일본 · 대만 · 동남아 네 시장에서 파트너 브랜드 120+와 함께 팝업, 라이브, 바이어 미팅을 직접 운영합니다.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349240" y="1417320"/>
            <a:ext cx="6293815" cy="4636008"/>
          </a:xfrm>
          <a:prstGeom prst="roundRect">
            <a:avLst>
              <a:gd name="adj" fmla="val 3156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49240" y="1417320"/>
            <a:ext cx="6293815" cy="4636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IMAGE / CHART · 우 7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OUR SALES APPROACH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ONE MARKET, DIFFERENT ROUTES.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시장과 브랜드에 따라 가장 적합한 세일즈 경로를 설계합니다.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하나의 시장, </a:t>
            </a:r>
            <a:pPr indent="0" marL="0">
              <a:lnSpc>
                <a:spcPct val="112000"/>
              </a:lnSpc>
              <a:buNone/>
            </a:pPr>
            <a:r>
              <a:rPr lang="en-US" sz="2600" b="1" u="sng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다른 경로</a:t>
            </a:r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3545738" cy="3858768"/>
          </a:xfrm>
          <a:prstGeom prst="roundRect">
            <a:avLst>
              <a:gd name="adj" fmla="val 4126"/>
            </a:avLst>
          </a:prstGeom>
          <a:solidFill>
            <a:srgbClr val="FFF7F4"/>
          </a:solidFill>
          <a:ln w="12700">
            <a:solidFill>
              <a:srgbClr val="FFF7F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560320"/>
            <a:ext cx="3545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3017520"/>
            <a:ext cx="35457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MARKET ENTRY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184349" y="3401568"/>
            <a:ext cx="274320" cy="0"/>
          </a:xfrm>
          <a:prstGeom prst="line">
            <a:avLst/>
          </a:prstGeom>
          <a:noFill/>
          <a:ln w="25400">
            <a:solidFill>
              <a:srgbClr val="F9431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566160"/>
            <a:ext cx="354573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POP-UP · LIVE · EVENT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498549" y="3840480"/>
            <a:ext cx="1645920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4023360"/>
            <a:ext cx="308853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현지 소비자 반응을 팝업과 라이브로 먼저 검증합니다.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22978" y="2194560"/>
            <a:ext cx="3545738" cy="3858768"/>
          </a:xfrm>
          <a:prstGeom prst="roundRect">
            <a:avLst>
              <a:gd name="adj" fmla="val 4126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22978" y="2560320"/>
            <a:ext cx="3545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322978" y="3017520"/>
            <a:ext cx="35457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SALES CONNECTION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958688" y="3401568"/>
            <a:ext cx="274320" cy="0"/>
          </a:xfrm>
          <a:prstGeom prst="line">
            <a:avLst/>
          </a:prstGeom>
          <a:noFill/>
          <a:ln w="25400">
            <a:solidFill>
              <a:srgbClr val="F9431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22978" y="3566160"/>
            <a:ext cx="354573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BUYER · RETAIL · DISTRIBUTOR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272888" y="3840480"/>
            <a:ext cx="1645920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51578" y="4023360"/>
            <a:ext cx="308853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바이어 미팅과 리테일 입점으로 거래를 만듭니다.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097317" y="2194560"/>
            <a:ext cx="3545738" cy="3858768"/>
          </a:xfrm>
          <a:prstGeom prst="roundRect">
            <a:avLst>
              <a:gd name="adj" fmla="val 4126"/>
            </a:avLst>
          </a:prstGeom>
          <a:solidFill>
            <a:srgbClr val="FFF7F4"/>
          </a:solidFill>
          <a:ln w="12700">
            <a:solidFill>
              <a:srgbClr val="FFF7F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97317" y="2560320"/>
            <a:ext cx="3545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097317" y="3017520"/>
            <a:ext cx="35457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MARKET EXPANSION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9733026" y="3401568"/>
            <a:ext cx="274320" cy="0"/>
          </a:xfrm>
          <a:prstGeom prst="line">
            <a:avLst/>
          </a:prstGeom>
          <a:noFill/>
          <a:ln w="25400">
            <a:solidFill>
              <a:srgbClr val="F9431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097317" y="3566160"/>
            <a:ext cx="354573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CHANNEL · KOL · DATA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9047226" y="3840480"/>
            <a:ext cx="1645920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25917" y="4023360"/>
            <a:ext cx="308853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검증된 채널을 넓히고 데이터로 다음 실행을 정합니다.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AX DELIVERY MODEL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작게 검증하고, 성과부터 확장합니다.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진단과 PoC로 우선 과제를 검증하고, 성과가 확인된 업무부터 조직과 시스템 전반으로 확장합니다.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950" dirty="0"/>
          </a:p>
        </p:txBody>
      </p:sp>
      <p:pic>
        <p:nvPicPr>
          <p:cNvPr id="6" name="Image 0" descr="/Users/henrykang/Documents/Claude/UPINTER Design Guide/icons/png/circle/diagno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8002" y="2029968"/>
            <a:ext cx="914400" cy="914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DIAGNOSE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현장 진단</a:t>
            </a:r>
            <a:endParaRPr lang="en-US" sz="1000" dirty="0"/>
          </a:p>
        </p:txBody>
      </p:sp>
      <p:pic>
        <p:nvPicPr>
          <p:cNvPr id="9" name="Image 1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347" y="2359152"/>
            <a:ext cx="256032" cy="2560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858963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950" dirty="0"/>
          </a:p>
        </p:txBody>
      </p:sp>
      <p:pic>
        <p:nvPicPr>
          <p:cNvPr id="11" name="Image 2" descr="/Users/henrykang/Documents/Claude/UPINTER Design Guide/icons/png/circle/prioritiz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325" y="2029968"/>
            <a:ext cx="914400" cy="9144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858963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PRIORITIZE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2858963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과제 · KPI 설계</a:t>
            </a:r>
            <a:endParaRPr lang="en-US" sz="1000" dirty="0"/>
          </a:p>
        </p:txBody>
      </p:sp>
      <p:pic>
        <p:nvPicPr>
          <p:cNvPr id="14" name="Image 3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670" y="2359152"/>
            <a:ext cx="256032" cy="25603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69286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950" dirty="0"/>
          </a:p>
        </p:txBody>
      </p:sp>
      <p:pic>
        <p:nvPicPr>
          <p:cNvPr id="16" name="Image 4" descr="/Users/henrykang/Documents/Claude/UPINTER Design Guide/icons/png/circle/pilo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648" y="2029968"/>
            <a:ext cx="914400" cy="9144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169286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PILOT</a:t>
            </a:r>
            <a:endParaRPr lang="en-US" sz="1100" dirty="0"/>
          </a:p>
        </p:txBody>
      </p:sp>
      <p:sp>
        <p:nvSpPr>
          <p:cNvPr id="18" name="Text 11"/>
          <p:cNvSpPr/>
          <p:nvPr/>
        </p:nvSpPr>
        <p:spPr>
          <a:xfrm>
            <a:off x="5169286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PoC 검증</a:t>
            </a:r>
            <a:endParaRPr lang="en-US" sz="1000" dirty="0"/>
          </a:p>
        </p:txBody>
      </p:sp>
      <p:pic>
        <p:nvPicPr>
          <p:cNvPr id="19" name="Image 5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2993" y="2359152"/>
            <a:ext cx="256032" cy="25603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7479609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950" dirty="0"/>
          </a:p>
        </p:txBody>
      </p:sp>
      <p:pic>
        <p:nvPicPr>
          <p:cNvPr id="21" name="Image 6" descr="/Users/henrykang/Documents/Claude/UPINTER Design Guide/icons/png/circle/scal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8971" y="2029968"/>
            <a:ext cx="914400" cy="91440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7479609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SCALE</a:t>
            </a:r>
            <a:endParaRPr lang="en-US" sz="1100" dirty="0"/>
          </a:p>
        </p:txBody>
      </p:sp>
      <p:sp>
        <p:nvSpPr>
          <p:cNvPr id="23" name="Text 14"/>
          <p:cNvSpPr/>
          <p:nvPr/>
        </p:nvSpPr>
        <p:spPr>
          <a:xfrm>
            <a:off x="7479609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조직 · 시스템 확장</a:t>
            </a:r>
            <a:endParaRPr lang="en-US" sz="1000" dirty="0"/>
          </a:p>
        </p:txBody>
      </p:sp>
      <p:pic>
        <p:nvPicPr>
          <p:cNvPr id="24" name="Image 7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3316" y="2359152"/>
            <a:ext cx="256032" cy="256032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9789932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</a:t>
            </a:r>
            <a:endParaRPr lang="en-US" sz="950" dirty="0"/>
          </a:p>
        </p:txBody>
      </p:sp>
      <p:pic>
        <p:nvPicPr>
          <p:cNvPr id="26" name="Image 8" descr="/Users/henrykang/Documents/Claude/UPINTER Design Guide/icons/png/circle/operat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9294" y="2029968"/>
            <a:ext cx="914400" cy="914400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9789932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OPERATE</a:t>
            </a:r>
            <a:endParaRPr lang="en-US" sz="1100" dirty="0"/>
          </a:p>
        </p:txBody>
      </p:sp>
      <p:sp>
        <p:nvSpPr>
          <p:cNvPr id="28" name="Text 17"/>
          <p:cNvSpPr/>
          <p:nvPr/>
        </p:nvSpPr>
        <p:spPr>
          <a:xfrm>
            <a:off x="9789932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운영 · 고도화</a:t>
            </a:r>
            <a:endParaRPr lang="en-US" sz="1000" dirty="0"/>
          </a:p>
        </p:txBody>
      </p:sp>
      <p:sp>
        <p:nvSpPr>
          <p:cNvPr id="29" name="Shape 18"/>
          <p:cNvSpPr/>
          <p:nvPr/>
        </p:nvSpPr>
        <p:spPr>
          <a:xfrm>
            <a:off x="548640" y="4617720"/>
            <a:ext cx="11094415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30" name="Text 19"/>
          <p:cNvSpPr/>
          <p:nvPr/>
        </p:nvSpPr>
        <p:spPr>
          <a:xfrm>
            <a:off x="548640" y="461772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AX LOOP. </a:t>
            </a:r>
            <a:pPr algn="ctr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운영 성과가 다음 진단이 됩니다.</a:t>
            </a:r>
            <a:endParaRPr lang="en-US" sz="14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진단 → 우선순위 → PoC → 확장 → 운영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SALES CASE 01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JAPAN POP-UP STORE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Tokyo market entry — a pop-up becomes a market test.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3433572" cy="3931920"/>
          </a:xfrm>
          <a:prstGeom prst="roundRect">
            <a:avLst>
              <a:gd name="adj" fmla="val 2130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17320"/>
            <a:ext cx="3433572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PHOTO · 매장 전경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091940" y="1417320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91940" y="1417320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PHOTO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918454" y="1417320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18454" y="1417320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PHOTO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091940" y="3438144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91940" y="3438144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PHOTO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918454" y="3438144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18454" y="3438144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PHOTO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48640" y="5486400"/>
            <a:ext cx="7086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BOHEMSEO × NUBIAN · SHIBUYA · 2026.03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138160" y="1508760"/>
            <a:ext cx="35048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12,600+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8138160" y="2057400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VISITORS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8138160" y="2276856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팝업 3주 누적 방문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138160" y="2880360"/>
            <a:ext cx="35048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KRW 312M+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8138160" y="3429000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SELL-THROUGH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8138160" y="3648456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현장 판매 + 후속 도매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138160" y="4251960"/>
            <a:ext cx="35048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8138160" y="4800600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WHOLESALE DEALS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138160" y="5020056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팝업 후 60일 내 계약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SERVICES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FOUR WAYS WE EXECUTE.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전략이 아니라 실행 단위로 계약합니다.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Global market expansion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180136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 · 일본 · 대만을 넘어 새로운 시장으로 실행 범위 확장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985455" y="149047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CHINA · JAPAN · TAIWAN → NEXT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48640" y="2313432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53288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Content &amp; KOL marketing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48640" y="291693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현지 채널과 KOL로 수요를 만들고 전환까지 측정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985455" y="260604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DEMAND → CONVERSION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48640" y="3429000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648456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Buyer &amp; retail sales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48640" y="403250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바이어 미팅 · 리테일 입점 · 라이브 커머스 운영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985455" y="3721608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MEETING → CONTRACT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4544568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4764024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AX advancement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48640" y="51480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데이터 축적을 기반으로 더 정교한 분석 · 자동화 · 의사결정 체계 구축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985455" y="483717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DATA → INSIGHT → DECISION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5660136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PARTNER BRANDS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82 BRANDS, FOUR MARKETS.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세로 괘선 없음 · 수치는 우측 정렬 · 단위는 열 제목에.</a:t>
            </a:r>
            <a:endParaRPr lang="en-US" sz="11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17320"/>
          <a:ext cx="11094415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1463040"/>
                <a:gridCol w="1463040"/>
                <a:gridCol w="2377440"/>
                <a:gridCol w="1920240"/>
                <a:gridCol w="1493215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브랜드</a:t>
                      </a:r>
                      <a:endParaRPr lang="en-US" sz="95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카테고리</a:t>
                      </a:r>
                      <a:endParaRPr lang="en-US" sz="95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시장</a:t>
                      </a:r>
                      <a:endParaRPr lang="en-US" sz="95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채널</a:t>
                      </a:r>
                      <a:endParaRPr lang="en-US" sz="95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누적 GMV · KRW M</a:t>
                      </a:r>
                      <a:endParaRPr lang="en-US" sz="95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증감</a:t>
                      </a:r>
                      <a:endParaRPr lang="en-US" sz="95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BOHEMSEO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패션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일본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팝업 · 도매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312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+187%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NUBIAN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뷰티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중국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라이브 커머스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1,240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+64%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ANDERSBELL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패션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대만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리테일 입점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860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+41%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CRANK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스포츠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동남아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온라인몰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415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+22%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ANTLER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리빙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일본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바이어 · 도매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270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−6.2%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COVERNAT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패션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중국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팝업 · 온라인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2,050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+38%</a:t>
                      </a:r>
                      <a:endParaRPr lang="en-US" sz="11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5824728"/>
            <a:ext cx="110944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단위 · KRW M · 2025.01 – 2026.03 · 예시 데이터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PARTNERS BY MARKET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CHINA LEADS, JAPAN GROWS FASTEST.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단일 계열은 최고값 하나만 버밀리온. 막대 반경 0, 격자는 값 축만, 값은 막대 끝에.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1508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413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48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318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53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40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223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60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1508760" y="4846320"/>
            <a:ext cx="5715000" cy="0"/>
          </a:xfrm>
          <a:prstGeom prst="line">
            <a:avLst/>
          </a:prstGeom>
          <a:noFill/>
          <a:ln w="12700">
            <a:solidFill>
              <a:srgbClr val="12111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74650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508760" y="1728216"/>
            <a:ext cx="4953000" cy="310896"/>
          </a:xfrm>
          <a:prstGeom prst="rect">
            <a:avLst/>
          </a:prstGeom>
          <a:solidFill>
            <a:srgbClr val="F9431C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53200" y="174650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52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240487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일본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508760" y="2386584"/>
            <a:ext cx="295275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52950" y="240487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31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3063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대만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1508760" y="3044952"/>
            <a:ext cx="171450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14700" y="3063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18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8640" y="372160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동남아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1508760" y="3703320"/>
            <a:ext cx="133350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933700" y="372160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14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43799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기타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1508760" y="4361688"/>
            <a:ext cx="47625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076450" y="437997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48640" y="58521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단위 · 브랜드 수 · 예시 데이터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955280" y="1508760"/>
            <a:ext cx="368777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 52, </a:t>
            </a:r>
            <a:pPr indent="0" marL="0">
              <a:lnSpc>
                <a:spcPct val="112000"/>
              </a:lnSpc>
              <a:buNone/>
            </a:pPr>
            <a:r>
              <a:rPr lang="en-US" sz="2600" b="1" u="sng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일본 31</a:t>
            </a:r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2600" dirty="0"/>
          </a:p>
        </p:txBody>
      </p:sp>
      <p:sp>
        <p:nvSpPr>
          <p:cNvPr id="31" name="Text 29"/>
          <p:cNvSpPr/>
          <p:nvPr/>
        </p:nvSpPr>
        <p:spPr>
          <a:xfrm>
            <a:off x="7955280" y="2697480"/>
            <a:ext cx="368777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일본은 12개월 새 파트너 수가 두 배로 늘었습니다. 팝업에서 시작한 브랜드의 74%가 도매 계약으로 이어졌습니다.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BEFORE · AFTER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FROM PROPOSAL TO EXECUTION.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전략 보고서에서 끝나던 일이 현장의 거래로 바뀝니다.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5396332" cy="4636008"/>
          </a:xfrm>
          <a:prstGeom prst="roundRect">
            <a:avLst>
              <a:gd name="adj" fmla="val 3156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783080"/>
            <a:ext cx="46648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BEFORE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914400" y="2057400"/>
            <a:ext cx="46648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전략 제안까지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2862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417320" y="28346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시장 조사 보고서 납품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3566160"/>
            <a:ext cx="4664812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7764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417320" y="37490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현지 파트너는 브랜드가 직접 탐색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14400" y="4480560"/>
            <a:ext cx="4664812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46908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417320" y="46634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성과 측정 없음 · 다음 단계 불명확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4400" y="5394960"/>
            <a:ext cx="4664812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46724" y="1417320"/>
            <a:ext cx="5396332" cy="4636008"/>
          </a:xfrm>
          <a:prstGeom prst="roundRect">
            <a:avLst>
              <a:gd name="adj" fmla="val 3156"/>
            </a:avLst>
          </a:prstGeom>
          <a:solidFill>
            <a:srgbClr val="FFF7F4"/>
          </a:solidFill>
          <a:ln w="12700">
            <a:solidFill>
              <a:srgbClr val="FFF7F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12484" y="1783080"/>
            <a:ext cx="46648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WITH UPINTER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612484" y="2057400"/>
            <a:ext cx="46648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시장에서 직접 판매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612484" y="2862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15404" y="28346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팝업 · 라이브 · 바이어 미팅 직접 운영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612484" y="3566160"/>
            <a:ext cx="4664812" cy="0"/>
          </a:xfrm>
          <a:prstGeom prst="line">
            <a:avLst/>
          </a:prstGeom>
          <a:noFill/>
          <a:ln w="9525">
            <a:solidFill>
              <a:srgbClr val="FFD2C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12484" y="37764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115404" y="37490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현지 채널 · KOL · 리테일 네트워크 보유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612484" y="4480560"/>
            <a:ext cx="4664812" cy="0"/>
          </a:xfrm>
          <a:prstGeom prst="line">
            <a:avLst/>
          </a:prstGeom>
          <a:noFill/>
          <a:ln w="9525">
            <a:solidFill>
              <a:srgbClr val="FFD2C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12484" y="46908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115404" y="46634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수치로 측정 → 다음 실행으로 연결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612484" y="5394960"/>
            <a:ext cx="4664812" cy="0"/>
          </a:xfrm>
          <a:prstGeom prst="line">
            <a:avLst/>
          </a:prstGeom>
          <a:noFill/>
          <a:ln w="9525">
            <a:solidFill>
              <a:srgbClr val="FFD2C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SIX MONTHS TO FIRST WHOLESALE.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팝업 테스트에서 첫 도매 계약까지의 실행 일정입니다.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3429000"/>
            <a:ext cx="10728655" cy="0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</p:sp>
      <p:pic>
        <p:nvPicPr>
          <p:cNvPr id="6" name="Image 0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50447" y="3282696"/>
            <a:ext cx="292608" cy="29260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271016" y="3328416"/>
            <a:ext cx="201168" cy="201168"/>
          </a:xfrm>
          <a:prstGeom prst="ellipse">
            <a:avLst/>
          </a:prstGeom>
          <a:solidFill>
            <a:srgbClr val="121113"/>
          </a:solidFill>
          <a:ln w="19050">
            <a:solidFill>
              <a:srgbClr val="12111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2026.03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48640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현장 진단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48640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시장 · 채널 · 경쟁 실측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518840" y="3328416"/>
            <a:ext cx="201168" cy="201168"/>
          </a:xfrm>
          <a:prstGeom prst="ellipse">
            <a:avLst/>
          </a:prstGeom>
          <a:solidFill>
            <a:srgbClr val="121113"/>
          </a:solidFill>
          <a:ln w="19050">
            <a:solidFill>
              <a:srgbClr val="12111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796464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2026.04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2796464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팝업 오픈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2796464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시부야 3주 · 라이브 6회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720944" y="3282696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9431C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794096" y="3355848"/>
            <a:ext cx="146304" cy="146304"/>
          </a:xfrm>
          <a:prstGeom prst="ellipse">
            <a:avLst/>
          </a:prstGeom>
          <a:solidFill>
            <a:srgbClr val="F9431C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44288" y="452628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현재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5044288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2026.05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5044288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바이어 미팅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044288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도매 · 리테일 12개사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8014487" y="3328416"/>
            <a:ext cx="201168" cy="2011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9D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292111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2026.06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7292111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첫 도매 계약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7292111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KRW 312M 규모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10262311" y="3328416"/>
            <a:ext cx="201168" cy="2011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9D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539935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2026.08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9539935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채널 확장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9539935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온라인몰 · 2호점 검토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548640" y="550468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일정은 시장 반응에 따라 조정됩니다. 검증되지 않은 단계로는 넘어가지 않습니다.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1828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PROPOSAL FOR</a:t>
            </a:r>
            <a:endParaRPr lang="en-US" sz="12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1488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400" b="1" spc="-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보헴서 BOHEMSEO</a:t>
            </a:r>
            <a:endParaRPr lang="en-US" sz="44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48640" y="30175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80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일본 시장 진입 실행 제안 — 팝업에서 첫 도매 계약까지</a:t>
            </a:r>
            <a:endParaRPr lang="en-US" sz="2800" dirty="0"/>
          </a:p>
        </p:txBody>
      </p:sp>
      <p:sp>
        <p:nvSpPr>
          <p:cNvPr id="5" name="Text 0"/>
          <p:cNvSpPr/>
          <p:nvPr>
            <p:ph idx="104" type="body" hasCustomPrompt="1"/>
          </p:nvPr>
        </p:nvSpPr>
        <p:spPr>
          <a:xfrm>
            <a:off x="548640" y="3840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2026.09 · UPINTER × BOHEMSEO · 대외비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 SITE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SEOUL POP-UP, DAY 3.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현장 사진은 매장 · 팝업 · 라이브 · 이벤트 · 창고. 스톡 사진은 쓰지 않습니다.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94415" cy="3977640"/>
          </a:xfrm>
          <a:prstGeom prst="rect">
            <a:avLst/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17320"/>
            <a:ext cx="11094415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PHOTO · 1920 × 720 · 반경 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B6B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BOHEMSEO × NUBIAN · SEOUL · 2026.02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156655" y="553212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팝업 3일차, 첫 도매 바이어 미팅. 보정 최소, 필터 없음.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KEY MESSAGE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EXECUTION, NOT ADVICE.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 화면, 한 문장. 강조는 밑줄 한 곳.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14884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4000" b="1" spc="-10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전략을 제안하는 회사가 아니라,</a:t>
            </a:r>
            <a:endParaRPr lang="en-US" sz="4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4000" b="1" spc="-10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시장에서 </a:t>
            </a:r>
            <a:endParaRPr lang="en-US" sz="4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4000" b="1" u="sng" spc="-10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직접 파는</a:t>
            </a:r>
            <a:pPr indent="0" marL="0">
              <a:lnSpc>
                <a:spcPct val="120000"/>
              </a:lnSpc>
              <a:buNone/>
            </a:pPr>
            <a:r>
              <a:rPr lang="en-US" sz="4000" b="1" spc="-10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회사입니다.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43434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4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마케팅으로 수요를 만들고, 세일즈로 거래에 연결하고, 데이터로 다음 실행을 정확하게 만듭니다.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KEY TAKEAWAYS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THREE THINGS TO REMEMBER.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결론부터. 수치는 문장 밖으로.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737360" y="1463040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팝업은 시장 테스트다.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737360" y="192024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3주 팝업 12,600명 방문 → 첫 도매 계약 3건. 반응을 수치로 확인한 뒤에만 다음 단계로 갑니다.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679192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898648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737360" y="2944368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채널은 이미 열려 있다.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37360" y="3401568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 · 일본 · 대만 · 동남아 바이어 · 리테일 · KOL 네트워크를 직접 운영합니다.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160520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379976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737360" y="4425696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2111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데이터가 다음 실행을 정한다.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37360" y="4882896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캠페인 · 판매 · 재고를 한 화면에서 보고, AX로 반복 업무를 자동화합니다.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55448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UPINTER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219456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(주)유피인터 · Global Execution Company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283464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SEOUL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645920" y="28163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서울 성동구 뚝섬로 125, 519호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3401568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DAEGU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645920" y="338328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대구 동구 동대구로 465 대구스케일업허브 401호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4160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4160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010-0000-0000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448970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4489704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hello@up-inter.com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F943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058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www.up-inter.com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766560" y="1417320"/>
            <a:ext cx="4876495" cy="4636008"/>
          </a:xfrm>
          <a:prstGeom prst="roundRect">
            <a:avLst>
              <a:gd name="adj" fmla="val 3156"/>
            </a:avLst>
          </a:prstGeom>
          <a:solidFill>
            <a:srgbClr val="1E1D1F"/>
          </a:solidFill>
          <a:ln w="12700">
            <a:solidFill>
              <a:srgbClr val="1E1D1F"/>
            </a:solidFill>
            <a:prstDash val="solid"/>
          </a:ln>
        </p:spPr>
      </p:sp>
      <p:pic>
        <p:nvPicPr>
          <p:cNvPr id="15" name="Image 0" descr="/Users/henrykang/Documents/Claude/UPINTER Design Guide/templates/assets/map-east-asia-sli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5530" y="1673352"/>
            <a:ext cx="3978554" cy="4123944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7040880" y="5669280"/>
            <a:ext cx="109728" cy="109728"/>
          </a:xfrm>
          <a:prstGeom prst="ellipse">
            <a:avLst/>
          </a:prstGeom>
          <a:solidFill>
            <a:srgbClr val="F9431C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205472" y="559612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사무실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8001000" y="5669280"/>
            <a:ext cx="109728" cy="109728"/>
          </a:xfrm>
          <a:prstGeom prst="ellipse">
            <a:avLst/>
          </a:prstGeom>
          <a:solidFill>
            <a:srgbClr val="1E1D1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165592" y="559612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6E6E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시장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6766560" y="5596128"/>
            <a:ext cx="4602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 · 일본 · 대만 · 동남아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GO GLOBAL.</a:t>
            </a:r>
            <a:endParaRPr lang="en-US" sz="9600" dirty="0"/>
          </a:p>
        </p:txBody>
      </p:sp>
      <p:sp>
        <p:nvSpPr>
          <p:cNvPr id="3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한국 브랜드의 해외 진출을 직접 실행합니다.</a:t>
            </a:r>
            <a:endParaRPr lang="en-US" sz="20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 · 일본 · 대만 · 동남아
</a:t>
            </a:r>
            <a:pPr algn="r"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파트너 브랜드 120+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Marketing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마케팅은 수요를 만듭니다.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콘텐츠 · KOL · 현지 채널로.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Sales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세일즈는 거래로 연결합니다.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바이어 · 리테일 · 라이브 커머스.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Data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데이터는 다음 실행을 정확하게 만듭니다.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측정 · 분석 · 의사결정.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AX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AI로 실행 조직을 바꿉니다.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진단 · PoC · 확장 · 운영.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What's Next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검증된 파트너와 다음 시장으로.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중국 · 일본 · 대만 · 동남아.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What's Next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전면 버밀리온은 문서당 한 번.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가장 중요한 장 앞에만.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lvl1pPr>
          </a:lstStyle>
          <a:p>
            <a:pPr algn="r"/>
            <a:fld id="{F7021451-1387-4CA6-816F-3879F97B5CBC}" type="slidenum">
              <a:rPr b="1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UPINTER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UPINTER AXIS Slide Templates (Google Slides)</dc:title>
  <dc:subject>AXIS Design System v3.2</dc:subject>
  <dc:creator>UPINTER</dc:creator>
  <cp:lastModifiedBy>UPINTER</cp:lastModifiedBy>
  <cp:revision>1</cp:revision>
  <dcterms:created xsi:type="dcterms:W3CDTF">2026-09-02T11:21:04Z</dcterms:created>
  <dcterms:modified xsi:type="dcterms:W3CDTF">2026-09-02T11:21:04Z</dcterms:modified>
</cp:coreProperties>
</file>